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ileron" panose="020B0604020202020204" charset="0"/>
      <p:regular r:id="rId12"/>
    </p:embeddedFont>
    <p:embeddedFont>
      <p:font typeface="Aileron Bold" panose="020B0604020202020204" charset="0"/>
      <p:regular r:id="rId13"/>
    </p:embeddedFont>
    <p:embeddedFont>
      <p:font typeface="Aileron Heavy" panose="020B0604020202020204" charset="0"/>
      <p:regular r:id="rId14"/>
    </p:embeddedFont>
    <p:embeddedFont>
      <p:font typeface="Aileron Ultra-Bold" panose="020B0604020202020204" charset="0"/>
      <p:regular r:id="rId15"/>
    </p:embeddedFont>
    <p:embeddedFont>
      <p:font typeface="Akzidenz-Grotesk Bold" panose="020B0604020202020204" charset="0"/>
      <p:regular r:id="rId16"/>
    </p:embeddedFont>
    <p:embeddedFont>
      <p:font typeface="Akzidenz-Grotesk Heavy" panose="020B0604020202020204" charset="0"/>
      <p:regular r:id="rId17"/>
    </p:embeddedFont>
    <p:embeddedFont>
      <p:font typeface="Bernoru" panose="020B0604020202020204" charset="0"/>
      <p:regular r:id="rId18"/>
    </p:embeddedFont>
    <p:embeddedFont>
      <p:font typeface="Cubao Wide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22.svg"/><Relationship Id="rId4" Type="http://schemas.openxmlformats.org/officeDocument/2006/relationships/image" Target="../media/image7.sv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18.sv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4.sv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924683" y="6968562"/>
            <a:ext cx="8455680" cy="1006453"/>
            <a:chOff x="0" y="0"/>
            <a:chExt cx="2227010" cy="2650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27010" cy="265074"/>
            </a:xfrm>
            <a:custGeom>
              <a:avLst/>
              <a:gdLst/>
              <a:ahLst/>
              <a:cxnLst/>
              <a:rect l="l" t="t" r="r" b="b"/>
              <a:pathLst>
                <a:path w="2227010" h="265074">
                  <a:moveTo>
                    <a:pt x="91559" y="0"/>
                  </a:moveTo>
                  <a:lnTo>
                    <a:pt x="2135452" y="0"/>
                  </a:lnTo>
                  <a:cubicBezTo>
                    <a:pt x="2159734" y="0"/>
                    <a:pt x="2183023" y="9646"/>
                    <a:pt x="2200193" y="26817"/>
                  </a:cubicBezTo>
                  <a:cubicBezTo>
                    <a:pt x="2217364" y="43988"/>
                    <a:pt x="2227010" y="67276"/>
                    <a:pt x="2227010" y="91559"/>
                  </a:cubicBezTo>
                  <a:lnTo>
                    <a:pt x="2227010" y="173515"/>
                  </a:lnTo>
                  <a:cubicBezTo>
                    <a:pt x="2227010" y="197798"/>
                    <a:pt x="2217364" y="221087"/>
                    <a:pt x="2200193" y="238257"/>
                  </a:cubicBezTo>
                  <a:cubicBezTo>
                    <a:pt x="2183023" y="255428"/>
                    <a:pt x="2159734" y="265074"/>
                    <a:pt x="2135452" y="265074"/>
                  </a:cubicBezTo>
                  <a:lnTo>
                    <a:pt x="91559" y="265074"/>
                  </a:lnTo>
                  <a:cubicBezTo>
                    <a:pt x="67276" y="265074"/>
                    <a:pt x="43988" y="255428"/>
                    <a:pt x="26817" y="238257"/>
                  </a:cubicBezTo>
                  <a:cubicBezTo>
                    <a:pt x="9646" y="221087"/>
                    <a:pt x="0" y="197798"/>
                    <a:pt x="0" y="173515"/>
                  </a:cubicBezTo>
                  <a:lnTo>
                    <a:pt x="0" y="91559"/>
                  </a:lnTo>
                  <a:cubicBezTo>
                    <a:pt x="0" y="67276"/>
                    <a:pt x="9646" y="43988"/>
                    <a:pt x="26817" y="26817"/>
                  </a:cubicBezTo>
                  <a:cubicBezTo>
                    <a:pt x="43988" y="9646"/>
                    <a:pt x="67276" y="0"/>
                    <a:pt x="915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227010" cy="312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9887" y="6939297"/>
            <a:ext cx="2071436" cy="2071436"/>
          </a:xfrm>
          <a:custGeom>
            <a:avLst/>
            <a:gdLst/>
            <a:ahLst/>
            <a:cxnLst/>
            <a:rect l="l" t="t" r="r" b="b"/>
            <a:pathLst>
              <a:path w="2071436" h="2071436">
                <a:moveTo>
                  <a:pt x="0" y="0"/>
                </a:moveTo>
                <a:lnTo>
                  <a:pt x="2071436" y="0"/>
                </a:lnTo>
                <a:lnTo>
                  <a:pt x="2071436" y="2071436"/>
                </a:lnTo>
                <a:lnTo>
                  <a:pt x="0" y="2071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082170" y="1901094"/>
            <a:ext cx="903766" cy="903766"/>
          </a:xfrm>
          <a:custGeom>
            <a:avLst/>
            <a:gdLst/>
            <a:ahLst/>
            <a:cxnLst/>
            <a:rect l="l" t="t" r="r" b="b"/>
            <a:pathLst>
              <a:path w="903766" h="903766">
                <a:moveTo>
                  <a:pt x="0" y="0"/>
                </a:moveTo>
                <a:lnTo>
                  <a:pt x="903765" y="0"/>
                </a:lnTo>
                <a:lnTo>
                  <a:pt x="903765" y="903766"/>
                </a:lnTo>
                <a:lnTo>
                  <a:pt x="0" y="903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16160" y="8385906"/>
            <a:ext cx="8455680" cy="1901094"/>
          </a:xfrm>
          <a:custGeom>
            <a:avLst/>
            <a:gdLst/>
            <a:ahLst/>
            <a:cxnLst/>
            <a:rect l="l" t="t" r="r" b="b"/>
            <a:pathLst>
              <a:path w="8455680" h="1901094">
                <a:moveTo>
                  <a:pt x="0" y="0"/>
                </a:moveTo>
                <a:lnTo>
                  <a:pt x="8455680" y="0"/>
                </a:lnTo>
                <a:lnTo>
                  <a:pt x="8455680" y="1901094"/>
                </a:lnTo>
                <a:lnTo>
                  <a:pt x="0" y="1901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4924683" y="0"/>
            <a:ext cx="8455680" cy="1901094"/>
          </a:xfrm>
          <a:custGeom>
            <a:avLst/>
            <a:gdLst/>
            <a:ahLst/>
            <a:cxnLst/>
            <a:rect l="l" t="t" r="r" b="b"/>
            <a:pathLst>
              <a:path w="8455680" h="1901094">
                <a:moveTo>
                  <a:pt x="0" y="1901094"/>
                </a:moveTo>
                <a:lnTo>
                  <a:pt x="8455680" y="1901094"/>
                </a:lnTo>
                <a:lnTo>
                  <a:pt x="8455680" y="0"/>
                </a:lnTo>
                <a:lnTo>
                  <a:pt x="0" y="0"/>
                </a:lnTo>
                <a:lnTo>
                  <a:pt x="0" y="190109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541492" y="153406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61323" y="3482168"/>
            <a:ext cx="9535414" cy="190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0"/>
              </a:lnSpc>
            </a:pPr>
            <a:r>
              <a:rPr lang="en-US" sz="10564">
                <a:solidFill>
                  <a:srgbClr val="FFEBFB"/>
                </a:solidFill>
                <a:latin typeface="Cubao Wide"/>
                <a:ea typeface="Cubao Wide"/>
                <a:cs typeface="Cubao Wide"/>
                <a:sym typeface="Cubao Wide"/>
              </a:rPr>
              <a:t>TACTIX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98892" y="7147573"/>
            <a:ext cx="7090216" cy="54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FFFB9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Presented by : Team </a:t>
            </a:r>
            <a:r>
              <a:rPr lang="en-US" sz="3200" b="1" dirty="0" err="1">
                <a:solidFill>
                  <a:srgbClr val="FFFB9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ByteBotes</a:t>
            </a:r>
            <a:endParaRPr lang="en-US" sz="3200" b="1" dirty="0">
              <a:solidFill>
                <a:srgbClr val="FFFB94"/>
              </a:solidFill>
              <a:latin typeface="Akzidenz-Grotesk Heavy"/>
              <a:ea typeface="Akzidenz-Grotesk Heavy"/>
              <a:cs typeface="Akzidenz-Grotesk Heavy"/>
              <a:sym typeface="Akzidenz-Grotesk Heavy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349262" y="585214"/>
            <a:ext cx="3192230" cy="3192230"/>
          </a:xfrm>
          <a:custGeom>
            <a:avLst/>
            <a:gdLst/>
            <a:ahLst/>
            <a:cxnLst/>
            <a:rect l="l" t="t" r="r" b="b"/>
            <a:pathLst>
              <a:path w="3192230" h="3192230">
                <a:moveTo>
                  <a:pt x="0" y="0"/>
                </a:moveTo>
                <a:lnTo>
                  <a:pt x="3192230" y="0"/>
                </a:lnTo>
                <a:lnTo>
                  <a:pt x="3192230" y="3192229"/>
                </a:lnTo>
                <a:lnTo>
                  <a:pt x="0" y="31922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38949" y="351039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38949" y="3944680"/>
            <a:ext cx="10810102" cy="214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89"/>
              </a:lnSpc>
            </a:pPr>
            <a:r>
              <a:rPr lang="en-US" sz="12492">
                <a:solidFill>
                  <a:srgbClr val="FFFFFF"/>
                </a:solidFill>
                <a:latin typeface="Bernoru"/>
                <a:ea typeface="Bernoru"/>
                <a:cs typeface="Bernoru"/>
                <a:sym typeface="Bernoru"/>
              </a:rPr>
              <a:t>THANK YOU!</a:t>
            </a:r>
          </a:p>
        </p:txBody>
      </p:sp>
      <p:sp>
        <p:nvSpPr>
          <p:cNvPr id="5" name="Freeform 5"/>
          <p:cNvSpPr/>
          <p:nvPr/>
        </p:nvSpPr>
        <p:spPr>
          <a:xfrm>
            <a:off x="13112820" y="1950485"/>
            <a:ext cx="2071436" cy="2071436"/>
          </a:xfrm>
          <a:custGeom>
            <a:avLst/>
            <a:gdLst/>
            <a:ahLst/>
            <a:cxnLst/>
            <a:rect l="l" t="t" r="r" b="b"/>
            <a:pathLst>
              <a:path w="2071436" h="2071436">
                <a:moveTo>
                  <a:pt x="0" y="0"/>
                </a:moveTo>
                <a:lnTo>
                  <a:pt x="2071436" y="0"/>
                </a:lnTo>
                <a:lnTo>
                  <a:pt x="2071436" y="2071436"/>
                </a:lnTo>
                <a:lnTo>
                  <a:pt x="0" y="20714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90040" y="7178491"/>
            <a:ext cx="848909" cy="848909"/>
          </a:xfrm>
          <a:custGeom>
            <a:avLst/>
            <a:gdLst/>
            <a:ahLst/>
            <a:cxnLst/>
            <a:rect l="l" t="t" r="r" b="b"/>
            <a:pathLst>
              <a:path w="848909" h="848909">
                <a:moveTo>
                  <a:pt x="0" y="0"/>
                </a:moveTo>
                <a:lnTo>
                  <a:pt x="848909" y="0"/>
                </a:lnTo>
                <a:lnTo>
                  <a:pt x="848909" y="848909"/>
                </a:lnTo>
                <a:lnTo>
                  <a:pt x="0" y="8489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98298" y="8027400"/>
            <a:ext cx="10050241" cy="2259600"/>
          </a:xfrm>
          <a:custGeom>
            <a:avLst/>
            <a:gdLst/>
            <a:ahLst/>
            <a:cxnLst/>
            <a:rect l="l" t="t" r="r" b="b"/>
            <a:pathLst>
              <a:path w="10050241" h="2259600">
                <a:moveTo>
                  <a:pt x="0" y="0"/>
                </a:moveTo>
                <a:lnTo>
                  <a:pt x="10050240" y="0"/>
                </a:lnTo>
                <a:lnTo>
                  <a:pt x="10050240" y="2259600"/>
                </a:lnTo>
                <a:lnTo>
                  <a:pt x="0" y="225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98298" y="1880933"/>
            <a:ext cx="3461572" cy="1105269"/>
          </a:xfrm>
          <a:custGeom>
            <a:avLst/>
            <a:gdLst/>
            <a:ahLst/>
            <a:cxnLst/>
            <a:rect l="l" t="t" r="r" b="b"/>
            <a:pathLst>
              <a:path w="3461572" h="1105269">
                <a:moveTo>
                  <a:pt x="0" y="0"/>
                </a:moveTo>
                <a:lnTo>
                  <a:pt x="3461572" y="0"/>
                </a:lnTo>
                <a:lnTo>
                  <a:pt x="3461572" y="1105270"/>
                </a:lnTo>
                <a:lnTo>
                  <a:pt x="0" y="11052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6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16430" y="501658"/>
            <a:ext cx="3192230" cy="3192230"/>
          </a:xfrm>
          <a:custGeom>
            <a:avLst/>
            <a:gdLst/>
            <a:ahLst/>
            <a:cxnLst/>
            <a:rect l="l" t="t" r="r" b="b"/>
            <a:pathLst>
              <a:path w="3192230" h="3192230">
                <a:moveTo>
                  <a:pt x="0" y="0"/>
                </a:moveTo>
                <a:lnTo>
                  <a:pt x="3192230" y="0"/>
                </a:lnTo>
                <a:lnTo>
                  <a:pt x="3192230" y="3192230"/>
                </a:lnTo>
                <a:lnTo>
                  <a:pt x="0" y="3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161323" y="5869388"/>
            <a:ext cx="9920846" cy="3388912"/>
            <a:chOff x="0" y="0"/>
            <a:chExt cx="2612898" cy="8925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12898" cy="892553"/>
            </a:xfrm>
            <a:custGeom>
              <a:avLst/>
              <a:gdLst/>
              <a:ahLst/>
              <a:cxnLst/>
              <a:rect l="l" t="t" r="r" b="b"/>
              <a:pathLst>
                <a:path w="2612898" h="892553">
                  <a:moveTo>
                    <a:pt x="78037" y="0"/>
                  </a:moveTo>
                  <a:lnTo>
                    <a:pt x="2534861" y="0"/>
                  </a:lnTo>
                  <a:cubicBezTo>
                    <a:pt x="2577960" y="0"/>
                    <a:pt x="2612898" y="34938"/>
                    <a:pt x="2612898" y="78037"/>
                  </a:cubicBezTo>
                  <a:lnTo>
                    <a:pt x="2612898" y="814516"/>
                  </a:lnTo>
                  <a:cubicBezTo>
                    <a:pt x="2612898" y="857615"/>
                    <a:pt x="2577960" y="892553"/>
                    <a:pt x="2534861" y="892553"/>
                  </a:cubicBezTo>
                  <a:lnTo>
                    <a:pt x="78037" y="892553"/>
                  </a:lnTo>
                  <a:cubicBezTo>
                    <a:pt x="34938" y="892553"/>
                    <a:pt x="0" y="857615"/>
                    <a:pt x="0" y="814516"/>
                  </a:cubicBezTo>
                  <a:lnTo>
                    <a:pt x="0" y="78037"/>
                  </a:lnTo>
                  <a:cubicBezTo>
                    <a:pt x="0" y="34938"/>
                    <a:pt x="34938" y="0"/>
                    <a:pt x="780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612898" cy="940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89887" y="6939297"/>
            <a:ext cx="2071436" cy="2071436"/>
          </a:xfrm>
          <a:custGeom>
            <a:avLst/>
            <a:gdLst/>
            <a:ahLst/>
            <a:cxnLst/>
            <a:rect l="l" t="t" r="r" b="b"/>
            <a:pathLst>
              <a:path w="2071436" h="2071436">
                <a:moveTo>
                  <a:pt x="0" y="0"/>
                </a:moveTo>
                <a:lnTo>
                  <a:pt x="2071436" y="0"/>
                </a:lnTo>
                <a:lnTo>
                  <a:pt x="2071436" y="2071436"/>
                </a:lnTo>
                <a:lnTo>
                  <a:pt x="0" y="2071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082170" y="1901094"/>
            <a:ext cx="903766" cy="903766"/>
          </a:xfrm>
          <a:custGeom>
            <a:avLst/>
            <a:gdLst/>
            <a:ahLst/>
            <a:cxnLst/>
            <a:rect l="l" t="t" r="r" b="b"/>
            <a:pathLst>
              <a:path w="903766" h="903766">
                <a:moveTo>
                  <a:pt x="0" y="0"/>
                </a:moveTo>
                <a:lnTo>
                  <a:pt x="903765" y="0"/>
                </a:lnTo>
                <a:lnTo>
                  <a:pt x="903765" y="903766"/>
                </a:lnTo>
                <a:lnTo>
                  <a:pt x="0" y="903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16160" y="8385906"/>
            <a:ext cx="8455680" cy="1901094"/>
          </a:xfrm>
          <a:custGeom>
            <a:avLst/>
            <a:gdLst/>
            <a:ahLst/>
            <a:cxnLst/>
            <a:rect l="l" t="t" r="r" b="b"/>
            <a:pathLst>
              <a:path w="8455680" h="1901094">
                <a:moveTo>
                  <a:pt x="0" y="0"/>
                </a:moveTo>
                <a:lnTo>
                  <a:pt x="8455680" y="0"/>
                </a:lnTo>
                <a:lnTo>
                  <a:pt x="8455680" y="1901094"/>
                </a:lnTo>
                <a:lnTo>
                  <a:pt x="0" y="1901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4924683" y="0"/>
            <a:ext cx="8455680" cy="1901094"/>
          </a:xfrm>
          <a:custGeom>
            <a:avLst/>
            <a:gdLst/>
            <a:ahLst/>
            <a:cxnLst/>
            <a:rect l="l" t="t" r="r" b="b"/>
            <a:pathLst>
              <a:path w="8455680" h="1901094">
                <a:moveTo>
                  <a:pt x="0" y="1901094"/>
                </a:moveTo>
                <a:lnTo>
                  <a:pt x="8455680" y="1901094"/>
                </a:lnTo>
                <a:lnTo>
                  <a:pt x="8455680" y="0"/>
                </a:lnTo>
                <a:lnTo>
                  <a:pt x="0" y="0"/>
                </a:lnTo>
                <a:lnTo>
                  <a:pt x="0" y="190109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541492" y="153406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90286" y="3724100"/>
            <a:ext cx="15069014" cy="190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0"/>
              </a:lnSpc>
            </a:pPr>
            <a:r>
              <a:rPr lang="en-US" sz="10564">
                <a:solidFill>
                  <a:srgbClr val="FFEBFB"/>
                </a:solidFill>
                <a:latin typeface="Cubao Wide"/>
                <a:ea typeface="Cubao Wide"/>
                <a:cs typeface="Cubao Wide"/>
                <a:sym typeface="Cubao Wide"/>
              </a:rPr>
              <a:t>TEAM MEMBER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16160" y="6415406"/>
            <a:ext cx="8772409" cy="284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B9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Md.All Shahariar SHakib (0112330360)</a:t>
            </a:r>
          </a:p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B9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Sadeed S'aad Zaman Shefin(0112330362)</a:t>
            </a:r>
          </a:p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B9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Foyshal Hossain Jihad (0112230351)</a:t>
            </a:r>
          </a:p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B9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Kazi Towsif Jawad (011172007)</a:t>
            </a:r>
          </a:p>
          <a:p>
            <a:pPr algn="ctr">
              <a:lnSpc>
                <a:spcPts val="4480"/>
              </a:lnSpc>
            </a:pPr>
            <a:endParaRPr lang="en-US" sz="3200" b="1">
              <a:solidFill>
                <a:srgbClr val="FFFB94"/>
              </a:solidFill>
              <a:latin typeface="Akzidenz-Grotesk Heavy"/>
              <a:ea typeface="Akzidenz-Grotesk Heavy"/>
              <a:cs typeface="Akzidenz-Grotesk Heavy"/>
              <a:sym typeface="Akzidenz-Grotesk Heavy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349262" y="585214"/>
            <a:ext cx="3192230" cy="3192230"/>
          </a:xfrm>
          <a:custGeom>
            <a:avLst/>
            <a:gdLst/>
            <a:ahLst/>
            <a:cxnLst/>
            <a:rect l="l" t="t" r="r" b="b"/>
            <a:pathLst>
              <a:path w="3192230" h="3192230">
                <a:moveTo>
                  <a:pt x="0" y="0"/>
                </a:moveTo>
                <a:lnTo>
                  <a:pt x="3192230" y="0"/>
                </a:lnTo>
                <a:lnTo>
                  <a:pt x="3192230" y="3192229"/>
                </a:lnTo>
                <a:lnTo>
                  <a:pt x="0" y="31922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30856" y="4021236"/>
            <a:ext cx="9405238" cy="1871939"/>
            <a:chOff x="0" y="0"/>
            <a:chExt cx="2477100" cy="493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77100" cy="493021"/>
            </a:xfrm>
            <a:custGeom>
              <a:avLst/>
              <a:gdLst/>
              <a:ahLst/>
              <a:cxnLst/>
              <a:rect l="l" t="t" r="r" b="b"/>
              <a:pathLst>
                <a:path w="2477100" h="493021">
                  <a:moveTo>
                    <a:pt x="29633" y="0"/>
                  </a:moveTo>
                  <a:lnTo>
                    <a:pt x="2447466" y="0"/>
                  </a:lnTo>
                  <a:cubicBezTo>
                    <a:pt x="2463832" y="0"/>
                    <a:pt x="2477100" y="13267"/>
                    <a:pt x="2477100" y="29633"/>
                  </a:cubicBezTo>
                  <a:lnTo>
                    <a:pt x="2477100" y="463388"/>
                  </a:lnTo>
                  <a:cubicBezTo>
                    <a:pt x="2477100" y="471247"/>
                    <a:pt x="2473978" y="478784"/>
                    <a:pt x="2468420" y="484342"/>
                  </a:cubicBezTo>
                  <a:cubicBezTo>
                    <a:pt x="2462863" y="489899"/>
                    <a:pt x="2455326" y="493021"/>
                    <a:pt x="2447466" y="493021"/>
                  </a:cubicBezTo>
                  <a:lnTo>
                    <a:pt x="29633" y="493021"/>
                  </a:lnTo>
                  <a:cubicBezTo>
                    <a:pt x="13267" y="493021"/>
                    <a:pt x="0" y="479754"/>
                    <a:pt x="0" y="463388"/>
                  </a:cubicBezTo>
                  <a:lnTo>
                    <a:pt x="0" y="29633"/>
                  </a:lnTo>
                  <a:cubicBezTo>
                    <a:pt x="0" y="13267"/>
                    <a:pt x="13267" y="0"/>
                    <a:pt x="29633" y="0"/>
                  </a:cubicBezTo>
                  <a:close/>
                </a:path>
              </a:pathLst>
            </a:custGeom>
            <a:solidFill>
              <a:srgbClr val="411B4D">
                <a:alpha val="4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477100" cy="540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20711" y="4489211"/>
            <a:ext cx="2392699" cy="894264"/>
            <a:chOff x="0" y="0"/>
            <a:chExt cx="630176" cy="2355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0176" cy="235526"/>
            </a:xfrm>
            <a:custGeom>
              <a:avLst/>
              <a:gdLst/>
              <a:ahLst/>
              <a:cxnLst/>
              <a:rect l="l" t="t" r="r" b="b"/>
              <a:pathLst>
                <a:path w="630176" h="235526">
                  <a:moveTo>
                    <a:pt x="117763" y="0"/>
                  </a:moveTo>
                  <a:lnTo>
                    <a:pt x="512413" y="0"/>
                  </a:lnTo>
                  <a:cubicBezTo>
                    <a:pt x="577451" y="0"/>
                    <a:pt x="630176" y="52724"/>
                    <a:pt x="630176" y="117763"/>
                  </a:cubicBezTo>
                  <a:lnTo>
                    <a:pt x="630176" y="117763"/>
                  </a:lnTo>
                  <a:cubicBezTo>
                    <a:pt x="630176" y="148996"/>
                    <a:pt x="617769" y="178949"/>
                    <a:pt x="595684" y="201034"/>
                  </a:cubicBezTo>
                  <a:cubicBezTo>
                    <a:pt x="573599" y="223119"/>
                    <a:pt x="543645" y="235526"/>
                    <a:pt x="512413" y="235526"/>
                  </a:cubicBezTo>
                  <a:lnTo>
                    <a:pt x="117763" y="235526"/>
                  </a:lnTo>
                  <a:cubicBezTo>
                    <a:pt x="52724" y="235526"/>
                    <a:pt x="0" y="182802"/>
                    <a:pt x="0" y="117763"/>
                  </a:cubicBezTo>
                  <a:lnTo>
                    <a:pt x="0" y="117763"/>
                  </a:lnTo>
                  <a:cubicBezTo>
                    <a:pt x="0" y="52724"/>
                    <a:pt x="52724" y="0"/>
                    <a:pt x="117763" y="0"/>
                  </a:cubicBezTo>
                  <a:close/>
                </a:path>
              </a:pathLst>
            </a:custGeom>
            <a:solidFill>
              <a:srgbClr val="9A60A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630176" cy="283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466085" y="4684004"/>
            <a:ext cx="504678" cy="504678"/>
          </a:xfrm>
          <a:custGeom>
            <a:avLst/>
            <a:gdLst/>
            <a:ahLst/>
            <a:cxnLst/>
            <a:rect l="l" t="t" r="r" b="b"/>
            <a:pathLst>
              <a:path w="504678" h="504678">
                <a:moveTo>
                  <a:pt x="0" y="0"/>
                </a:moveTo>
                <a:lnTo>
                  <a:pt x="504678" y="0"/>
                </a:lnTo>
                <a:lnTo>
                  <a:pt x="504678" y="504678"/>
                </a:lnTo>
                <a:lnTo>
                  <a:pt x="0" y="5046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266696" y="3318906"/>
            <a:ext cx="4580412" cy="5896122"/>
            <a:chOff x="0" y="0"/>
            <a:chExt cx="1206364" cy="15528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06364" cy="1552888"/>
            </a:xfrm>
            <a:custGeom>
              <a:avLst/>
              <a:gdLst/>
              <a:ahLst/>
              <a:cxnLst/>
              <a:rect l="l" t="t" r="r" b="b"/>
              <a:pathLst>
                <a:path w="1206364" h="1552888">
                  <a:moveTo>
                    <a:pt x="0" y="0"/>
                  </a:moveTo>
                  <a:lnTo>
                    <a:pt x="1206364" y="0"/>
                  </a:lnTo>
                  <a:lnTo>
                    <a:pt x="1206364" y="1552888"/>
                  </a:lnTo>
                  <a:lnTo>
                    <a:pt x="0" y="1552888"/>
                  </a:lnTo>
                  <a:close/>
                </a:path>
              </a:pathLst>
            </a:custGeom>
            <a:solidFill>
              <a:srgbClr val="7E6C9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206364" cy="16005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66696" y="1028700"/>
            <a:ext cx="4580412" cy="45804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3081541" y="6327198"/>
            <a:ext cx="2950721" cy="2497048"/>
          </a:xfrm>
          <a:custGeom>
            <a:avLst/>
            <a:gdLst/>
            <a:ahLst/>
            <a:cxnLst/>
            <a:rect l="l" t="t" r="r" b="b"/>
            <a:pathLst>
              <a:path w="2950721" h="2497048">
                <a:moveTo>
                  <a:pt x="0" y="0"/>
                </a:moveTo>
                <a:lnTo>
                  <a:pt x="2950722" y="0"/>
                </a:lnTo>
                <a:lnTo>
                  <a:pt x="2950722" y="2497048"/>
                </a:lnTo>
                <a:lnTo>
                  <a:pt x="0" y="2497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484084" y="4422536"/>
            <a:ext cx="6390110" cy="1526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FFFB94"/>
                </a:solidFill>
                <a:latin typeface="Aileron Bold"/>
                <a:ea typeface="Aileron Bold"/>
                <a:cs typeface="Aileron Bold"/>
                <a:sym typeface="Aileron Bold"/>
              </a:rPr>
              <a:t>Tic Tac Toe is a classic two-player turn-based game.</a:t>
            </a:r>
          </a:p>
          <a:p>
            <a:pPr algn="l">
              <a:lnSpc>
                <a:spcPts val="4060"/>
              </a:lnSpc>
            </a:pPr>
            <a:endParaRPr lang="en-US" sz="2900" b="1">
              <a:solidFill>
                <a:srgbClr val="FFFB94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40892" y="2083830"/>
            <a:ext cx="6921663" cy="12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499" b="1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0892" y="6279573"/>
            <a:ext cx="9395202" cy="166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2EEF4"/>
                </a:solidFill>
                <a:latin typeface="Aileron"/>
                <a:ea typeface="Aileron"/>
                <a:cs typeface="Aileron"/>
                <a:sym typeface="Aileron"/>
              </a:rPr>
              <a:t>This project implements the game using Python.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2EEF4"/>
                </a:solidFill>
                <a:latin typeface="Aileron"/>
                <a:ea typeface="Aileron"/>
                <a:cs typeface="Aileron"/>
                <a:sym typeface="Aileron"/>
              </a:rPr>
              <a:t>An AI agent will compete against a human player.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2EEF4"/>
                </a:solidFill>
                <a:latin typeface="Aileron"/>
                <a:ea typeface="Aileron"/>
                <a:cs typeface="Aileron"/>
                <a:sym typeface="Aileron"/>
              </a:rPr>
              <a:t>This project focuses on developing an AI-based opponent.</a:t>
            </a:r>
          </a:p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F2EEF4"/>
                </a:solidFill>
                <a:latin typeface="Aileron"/>
                <a:ea typeface="Aileron"/>
                <a:cs typeface="Aileron"/>
                <a:sym typeface="Aileron"/>
              </a:rPr>
              <a:t>The AI will make intelligent decisions instead of random moves.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26485" y="4651136"/>
            <a:ext cx="1330075" cy="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EBFB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TOPIC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592450" y="1379692"/>
            <a:ext cx="5005507" cy="6922974"/>
            <a:chOff x="0" y="0"/>
            <a:chExt cx="1143502" cy="15815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3502" cy="1581545"/>
            </a:xfrm>
            <a:custGeom>
              <a:avLst/>
              <a:gdLst/>
              <a:ahLst/>
              <a:cxnLst/>
              <a:rect l="l" t="t" r="r" b="b"/>
              <a:pathLst>
                <a:path w="1143502" h="1581545">
                  <a:moveTo>
                    <a:pt x="23200" y="0"/>
                  </a:moveTo>
                  <a:lnTo>
                    <a:pt x="1120302" y="0"/>
                  </a:lnTo>
                  <a:cubicBezTo>
                    <a:pt x="1133115" y="0"/>
                    <a:pt x="1143502" y="10387"/>
                    <a:pt x="1143502" y="23200"/>
                  </a:cubicBezTo>
                  <a:lnTo>
                    <a:pt x="1143502" y="1558345"/>
                  </a:lnTo>
                  <a:cubicBezTo>
                    <a:pt x="1143502" y="1571158"/>
                    <a:pt x="1133115" y="1581545"/>
                    <a:pt x="1120302" y="1581545"/>
                  </a:cubicBezTo>
                  <a:lnTo>
                    <a:pt x="23200" y="1581545"/>
                  </a:lnTo>
                  <a:cubicBezTo>
                    <a:pt x="10387" y="1581545"/>
                    <a:pt x="0" y="1571158"/>
                    <a:pt x="0" y="1558345"/>
                  </a:cubicBezTo>
                  <a:lnTo>
                    <a:pt x="0" y="23200"/>
                  </a:lnTo>
                  <a:cubicBezTo>
                    <a:pt x="0" y="10387"/>
                    <a:pt x="10387" y="0"/>
                    <a:pt x="23200" y="0"/>
                  </a:cubicBezTo>
                  <a:close/>
                </a:path>
              </a:pathLst>
            </a:custGeom>
            <a:blipFill>
              <a:blip r:embed="rId3"/>
              <a:stretch>
                <a:fillRect l="-77646" r="-3033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2015206" y="8248409"/>
            <a:ext cx="14257589" cy="1009891"/>
            <a:chOff x="0" y="0"/>
            <a:chExt cx="3755085" cy="2659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55085" cy="265979"/>
            </a:xfrm>
            <a:custGeom>
              <a:avLst/>
              <a:gdLst/>
              <a:ahLst/>
              <a:cxnLst/>
              <a:rect l="l" t="t" r="r" b="b"/>
              <a:pathLst>
                <a:path w="3755085" h="265979">
                  <a:moveTo>
                    <a:pt x="14118" y="0"/>
                  </a:moveTo>
                  <a:lnTo>
                    <a:pt x="3740967" y="0"/>
                  </a:lnTo>
                  <a:cubicBezTo>
                    <a:pt x="3748764" y="0"/>
                    <a:pt x="3755085" y="6321"/>
                    <a:pt x="3755085" y="14118"/>
                  </a:cubicBezTo>
                  <a:lnTo>
                    <a:pt x="3755085" y="251861"/>
                  </a:lnTo>
                  <a:cubicBezTo>
                    <a:pt x="3755085" y="255606"/>
                    <a:pt x="3753598" y="259197"/>
                    <a:pt x="3750950" y="261844"/>
                  </a:cubicBezTo>
                  <a:cubicBezTo>
                    <a:pt x="3748302" y="264492"/>
                    <a:pt x="3744711" y="265979"/>
                    <a:pt x="3740967" y="265979"/>
                  </a:cubicBezTo>
                  <a:lnTo>
                    <a:pt x="14118" y="265979"/>
                  </a:lnTo>
                  <a:cubicBezTo>
                    <a:pt x="10374" y="265979"/>
                    <a:pt x="6783" y="264492"/>
                    <a:pt x="4135" y="261844"/>
                  </a:cubicBezTo>
                  <a:cubicBezTo>
                    <a:pt x="1487" y="259197"/>
                    <a:pt x="0" y="255606"/>
                    <a:pt x="0" y="251861"/>
                  </a:cubicBezTo>
                  <a:lnTo>
                    <a:pt x="0" y="14118"/>
                  </a:lnTo>
                  <a:cubicBezTo>
                    <a:pt x="0" y="10374"/>
                    <a:pt x="1487" y="6783"/>
                    <a:pt x="4135" y="4135"/>
                  </a:cubicBezTo>
                  <a:cubicBezTo>
                    <a:pt x="6783" y="1487"/>
                    <a:pt x="10374" y="0"/>
                    <a:pt x="14118" y="0"/>
                  </a:cubicBezTo>
                  <a:close/>
                </a:path>
              </a:pathLst>
            </a:custGeom>
            <a:solidFill>
              <a:srgbClr val="A16FAF">
                <a:alpha val="22745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755085" cy="313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936869" y="2495021"/>
            <a:ext cx="1450086" cy="1450086"/>
          </a:xfrm>
          <a:custGeom>
            <a:avLst/>
            <a:gdLst/>
            <a:ahLst/>
            <a:cxnLst/>
            <a:rect l="l" t="t" r="r" b="b"/>
            <a:pathLst>
              <a:path w="1450086" h="1450086">
                <a:moveTo>
                  <a:pt x="0" y="0"/>
                </a:moveTo>
                <a:lnTo>
                  <a:pt x="1450085" y="0"/>
                </a:lnTo>
                <a:lnTo>
                  <a:pt x="1450085" y="1450086"/>
                </a:lnTo>
                <a:lnTo>
                  <a:pt x="0" y="1450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6286500" y="6230825"/>
            <a:ext cx="7315200" cy="4007391"/>
          </a:xfrm>
          <a:custGeom>
            <a:avLst/>
            <a:gdLst/>
            <a:ahLst/>
            <a:cxnLst/>
            <a:rect l="l" t="t" r="r" b="b"/>
            <a:pathLst>
              <a:path w="7315200" h="4007391">
                <a:moveTo>
                  <a:pt x="0" y="0"/>
                </a:moveTo>
                <a:lnTo>
                  <a:pt x="7315200" y="0"/>
                </a:lnTo>
                <a:lnTo>
                  <a:pt x="7315200" y="4007392"/>
                </a:lnTo>
                <a:lnTo>
                  <a:pt x="0" y="40073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17259300" y="0"/>
            <a:ext cx="7315200" cy="4007391"/>
          </a:xfrm>
          <a:custGeom>
            <a:avLst/>
            <a:gdLst/>
            <a:ahLst/>
            <a:cxnLst/>
            <a:rect l="l" t="t" r="r" b="b"/>
            <a:pathLst>
              <a:path w="7315200" h="4007391">
                <a:moveTo>
                  <a:pt x="0" y="4007391"/>
                </a:moveTo>
                <a:lnTo>
                  <a:pt x="7315200" y="4007391"/>
                </a:lnTo>
                <a:lnTo>
                  <a:pt x="7315200" y="0"/>
                </a:lnTo>
                <a:lnTo>
                  <a:pt x="0" y="0"/>
                </a:lnTo>
                <a:lnTo>
                  <a:pt x="0" y="400739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1592450" y="1379692"/>
            <a:ext cx="2758520" cy="880787"/>
          </a:xfrm>
          <a:custGeom>
            <a:avLst/>
            <a:gdLst/>
            <a:ahLst/>
            <a:cxnLst/>
            <a:rect l="l" t="t" r="r" b="b"/>
            <a:pathLst>
              <a:path w="2758520" h="880787">
                <a:moveTo>
                  <a:pt x="0" y="0"/>
                </a:moveTo>
                <a:lnTo>
                  <a:pt x="2758520" y="0"/>
                </a:lnTo>
                <a:lnTo>
                  <a:pt x="2758520" y="880787"/>
                </a:lnTo>
                <a:lnTo>
                  <a:pt x="0" y="8807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15206" y="5110051"/>
            <a:ext cx="8371749" cy="2184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EBFB"/>
                </a:solidFill>
                <a:latin typeface="Aileron"/>
                <a:ea typeface="Aileron"/>
                <a:cs typeface="Aileron"/>
                <a:sym typeface="Aileron"/>
              </a:rPr>
              <a:t>T</a:t>
            </a:r>
            <a:r>
              <a:rPr lang="en-US" sz="2500" u="none" strike="noStrike">
                <a:solidFill>
                  <a:srgbClr val="FFEBFB"/>
                </a:solidFill>
                <a:latin typeface="Aileron"/>
                <a:ea typeface="Aileron"/>
                <a:cs typeface="Aileron"/>
                <a:sym typeface="Aileron"/>
              </a:rPr>
              <a:t>raditional Tic Tac Toe games lack intelligent opponents.</a:t>
            </a:r>
          </a:p>
          <a:p>
            <a:pPr marL="0" lvl="0" indent="0" algn="just">
              <a:lnSpc>
                <a:spcPts val="3500"/>
              </a:lnSpc>
              <a:spcBef>
                <a:spcPct val="0"/>
              </a:spcBef>
            </a:pPr>
            <a:r>
              <a:rPr lang="en-US" sz="2500" u="none" strike="noStrike">
                <a:solidFill>
                  <a:srgbClr val="FFEBFB"/>
                </a:solidFill>
                <a:latin typeface="Aileron"/>
                <a:ea typeface="Aileron"/>
                <a:cs typeface="Aileron"/>
                <a:sym typeface="Aileron"/>
              </a:rPr>
              <a:t>Players quickly lose interest when the game becomes predictable.</a:t>
            </a:r>
          </a:p>
          <a:p>
            <a:pPr marL="0" lvl="0" indent="0" algn="just">
              <a:lnSpc>
                <a:spcPts val="3500"/>
              </a:lnSpc>
              <a:spcBef>
                <a:spcPct val="0"/>
              </a:spcBef>
            </a:pPr>
            <a:r>
              <a:rPr lang="en-US" sz="2500" u="none" strike="noStrike">
                <a:solidFill>
                  <a:srgbClr val="FFEBFB"/>
                </a:solidFill>
                <a:latin typeface="Aileron"/>
                <a:ea typeface="Aileron"/>
                <a:cs typeface="Aileron"/>
                <a:sym typeface="Aileron"/>
              </a:rPr>
              <a:t>The challenge is to design an AI that plays optimally.</a:t>
            </a:r>
          </a:p>
          <a:p>
            <a:pPr marL="0" lvl="0" indent="0" algn="just">
              <a:lnSpc>
                <a:spcPts val="3500"/>
              </a:lnSpc>
              <a:spcBef>
                <a:spcPct val="0"/>
              </a:spcBef>
            </a:pPr>
            <a:endParaRPr lang="en-US" sz="2500" u="none" strike="noStrike">
              <a:solidFill>
                <a:srgbClr val="FFEBFB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015206" y="2247371"/>
            <a:ext cx="7246028" cy="2387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99"/>
              </a:lnSpc>
              <a:spcBef>
                <a:spcPct val="0"/>
              </a:spcBef>
            </a:pPr>
            <a:r>
              <a:rPr lang="en-US" sz="6499" b="1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PRO</a:t>
            </a:r>
            <a:r>
              <a:rPr lang="en-US" sz="6499" b="1" u="none" strike="noStrike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BLEM STATEMENT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81916" y="4488685"/>
            <a:ext cx="4660715" cy="3086100"/>
            <a:chOff x="0" y="0"/>
            <a:chExt cx="122751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7513" cy="812800"/>
            </a:xfrm>
            <a:custGeom>
              <a:avLst/>
              <a:gdLst/>
              <a:ahLst/>
              <a:cxnLst/>
              <a:rect l="l" t="t" r="r" b="b"/>
              <a:pathLst>
                <a:path w="1227513" h="812800">
                  <a:moveTo>
                    <a:pt x="59800" y="0"/>
                  </a:moveTo>
                  <a:lnTo>
                    <a:pt x="1167714" y="0"/>
                  </a:lnTo>
                  <a:cubicBezTo>
                    <a:pt x="1200740" y="0"/>
                    <a:pt x="1227513" y="26773"/>
                    <a:pt x="1227513" y="59800"/>
                  </a:cubicBezTo>
                  <a:lnTo>
                    <a:pt x="1227513" y="753000"/>
                  </a:lnTo>
                  <a:cubicBezTo>
                    <a:pt x="1227513" y="768860"/>
                    <a:pt x="1221213" y="784070"/>
                    <a:pt x="1209998" y="795285"/>
                  </a:cubicBezTo>
                  <a:cubicBezTo>
                    <a:pt x="1198784" y="806500"/>
                    <a:pt x="1183574" y="812800"/>
                    <a:pt x="1167714" y="812800"/>
                  </a:cubicBezTo>
                  <a:lnTo>
                    <a:pt x="59800" y="812800"/>
                  </a:lnTo>
                  <a:cubicBezTo>
                    <a:pt x="43940" y="812800"/>
                    <a:pt x="28730" y="806500"/>
                    <a:pt x="17515" y="795285"/>
                  </a:cubicBezTo>
                  <a:cubicBezTo>
                    <a:pt x="6300" y="784070"/>
                    <a:pt x="0" y="768860"/>
                    <a:pt x="0" y="753000"/>
                  </a:cubicBezTo>
                  <a:lnTo>
                    <a:pt x="0" y="59800"/>
                  </a:lnTo>
                  <a:cubicBezTo>
                    <a:pt x="0" y="43940"/>
                    <a:pt x="6300" y="28730"/>
                    <a:pt x="17515" y="17515"/>
                  </a:cubicBezTo>
                  <a:cubicBezTo>
                    <a:pt x="28730" y="6300"/>
                    <a:pt x="43940" y="0"/>
                    <a:pt x="59800" y="0"/>
                  </a:cubicBezTo>
                  <a:close/>
                </a:path>
              </a:pathLst>
            </a:custGeom>
            <a:solidFill>
              <a:srgbClr val="411B4D">
                <a:alpha val="4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22751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13643" y="4488685"/>
            <a:ext cx="4660715" cy="3086100"/>
            <a:chOff x="0" y="0"/>
            <a:chExt cx="1227513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27513" cy="812800"/>
            </a:xfrm>
            <a:custGeom>
              <a:avLst/>
              <a:gdLst/>
              <a:ahLst/>
              <a:cxnLst/>
              <a:rect l="l" t="t" r="r" b="b"/>
              <a:pathLst>
                <a:path w="1227513" h="812800">
                  <a:moveTo>
                    <a:pt x="59800" y="0"/>
                  </a:moveTo>
                  <a:lnTo>
                    <a:pt x="1167714" y="0"/>
                  </a:lnTo>
                  <a:cubicBezTo>
                    <a:pt x="1200740" y="0"/>
                    <a:pt x="1227513" y="26773"/>
                    <a:pt x="1227513" y="59800"/>
                  </a:cubicBezTo>
                  <a:lnTo>
                    <a:pt x="1227513" y="753000"/>
                  </a:lnTo>
                  <a:cubicBezTo>
                    <a:pt x="1227513" y="768860"/>
                    <a:pt x="1221213" y="784070"/>
                    <a:pt x="1209998" y="795285"/>
                  </a:cubicBezTo>
                  <a:cubicBezTo>
                    <a:pt x="1198784" y="806500"/>
                    <a:pt x="1183574" y="812800"/>
                    <a:pt x="1167714" y="812800"/>
                  </a:cubicBezTo>
                  <a:lnTo>
                    <a:pt x="59800" y="812800"/>
                  </a:lnTo>
                  <a:cubicBezTo>
                    <a:pt x="43940" y="812800"/>
                    <a:pt x="28730" y="806500"/>
                    <a:pt x="17515" y="795285"/>
                  </a:cubicBezTo>
                  <a:cubicBezTo>
                    <a:pt x="6300" y="784070"/>
                    <a:pt x="0" y="768860"/>
                    <a:pt x="0" y="753000"/>
                  </a:cubicBezTo>
                  <a:lnTo>
                    <a:pt x="0" y="59800"/>
                  </a:lnTo>
                  <a:cubicBezTo>
                    <a:pt x="0" y="43940"/>
                    <a:pt x="6300" y="28730"/>
                    <a:pt x="17515" y="17515"/>
                  </a:cubicBezTo>
                  <a:cubicBezTo>
                    <a:pt x="28730" y="6300"/>
                    <a:pt x="43940" y="0"/>
                    <a:pt x="59800" y="0"/>
                  </a:cubicBezTo>
                  <a:close/>
                </a:path>
              </a:pathLst>
            </a:custGeom>
            <a:solidFill>
              <a:srgbClr val="411B4D">
                <a:alpha val="42745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2751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45369" y="4488685"/>
            <a:ext cx="4660715" cy="3086100"/>
            <a:chOff x="0" y="0"/>
            <a:chExt cx="1227513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27513" cy="812800"/>
            </a:xfrm>
            <a:custGeom>
              <a:avLst/>
              <a:gdLst/>
              <a:ahLst/>
              <a:cxnLst/>
              <a:rect l="l" t="t" r="r" b="b"/>
              <a:pathLst>
                <a:path w="1227513" h="812800">
                  <a:moveTo>
                    <a:pt x="59800" y="0"/>
                  </a:moveTo>
                  <a:lnTo>
                    <a:pt x="1167714" y="0"/>
                  </a:lnTo>
                  <a:cubicBezTo>
                    <a:pt x="1200740" y="0"/>
                    <a:pt x="1227513" y="26773"/>
                    <a:pt x="1227513" y="59800"/>
                  </a:cubicBezTo>
                  <a:lnTo>
                    <a:pt x="1227513" y="753000"/>
                  </a:lnTo>
                  <a:cubicBezTo>
                    <a:pt x="1227513" y="768860"/>
                    <a:pt x="1221213" y="784070"/>
                    <a:pt x="1209998" y="795285"/>
                  </a:cubicBezTo>
                  <a:cubicBezTo>
                    <a:pt x="1198784" y="806500"/>
                    <a:pt x="1183574" y="812800"/>
                    <a:pt x="1167714" y="812800"/>
                  </a:cubicBezTo>
                  <a:lnTo>
                    <a:pt x="59800" y="812800"/>
                  </a:lnTo>
                  <a:cubicBezTo>
                    <a:pt x="43940" y="812800"/>
                    <a:pt x="28730" y="806500"/>
                    <a:pt x="17515" y="795285"/>
                  </a:cubicBezTo>
                  <a:cubicBezTo>
                    <a:pt x="6300" y="784070"/>
                    <a:pt x="0" y="768860"/>
                    <a:pt x="0" y="753000"/>
                  </a:cubicBezTo>
                  <a:lnTo>
                    <a:pt x="0" y="59800"/>
                  </a:lnTo>
                  <a:cubicBezTo>
                    <a:pt x="0" y="43940"/>
                    <a:pt x="6300" y="28730"/>
                    <a:pt x="17515" y="17515"/>
                  </a:cubicBezTo>
                  <a:cubicBezTo>
                    <a:pt x="28730" y="6300"/>
                    <a:pt x="43940" y="0"/>
                    <a:pt x="59800" y="0"/>
                  </a:cubicBezTo>
                  <a:close/>
                </a:path>
              </a:pathLst>
            </a:custGeom>
            <a:solidFill>
              <a:srgbClr val="411B4D">
                <a:alpha val="42745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22751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930773" y="5079269"/>
            <a:ext cx="2163001" cy="828977"/>
            <a:chOff x="0" y="0"/>
            <a:chExt cx="569679" cy="2183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9679" cy="218331"/>
            </a:xfrm>
            <a:custGeom>
              <a:avLst/>
              <a:gdLst/>
              <a:ahLst/>
              <a:cxnLst/>
              <a:rect l="l" t="t" r="r" b="b"/>
              <a:pathLst>
                <a:path w="569679" h="218331">
                  <a:moveTo>
                    <a:pt x="109166" y="0"/>
                  </a:moveTo>
                  <a:lnTo>
                    <a:pt x="460514" y="0"/>
                  </a:lnTo>
                  <a:cubicBezTo>
                    <a:pt x="489466" y="0"/>
                    <a:pt x="517233" y="11501"/>
                    <a:pt x="537706" y="31974"/>
                  </a:cubicBezTo>
                  <a:cubicBezTo>
                    <a:pt x="558178" y="52446"/>
                    <a:pt x="569679" y="80213"/>
                    <a:pt x="569679" y="109166"/>
                  </a:cubicBezTo>
                  <a:lnTo>
                    <a:pt x="569679" y="109166"/>
                  </a:lnTo>
                  <a:cubicBezTo>
                    <a:pt x="569679" y="138118"/>
                    <a:pt x="558178" y="165885"/>
                    <a:pt x="537706" y="186357"/>
                  </a:cubicBezTo>
                  <a:cubicBezTo>
                    <a:pt x="517233" y="206830"/>
                    <a:pt x="489466" y="218331"/>
                    <a:pt x="460514" y="218331"/>
                  </a:cubicBezTo>
                  <a:lnTo>
                    <a:pt x="109166" y="218331"/>
                  </a:lnTo>
                  <a:cubicBezTo>
                    <a:pt x="80213" y="218331"/>
                    <a:pt x="52446" y="206830"/>
                    <a:pt x="31974" y="186357"/>
                  </a:cubicBezTo>
                  <a:cubicBezTo>
                    <a:pt x="11501" y="165885"/>
                    <a:pt x="0" y="138118"/>
                    <a:pt x="0" y="109166"/>
                  </a:cubicBezTo>
                  <a:lnTo>
                    <a:pt x="0" y="109166"/>
                  </a:lnTo>
                  <a:cubicBezTo>
                    <a:pt x="0" y="80213"/>
                    <a:pt x="11501" y="52446"/>
                    <a:pt x="31974" y="31974"/>
                  </a:cubicBezTo>
                  <a:cubicBezTo>
                    <a:pt x="52446" y="11501"/>
                    <a:pt x="80213" y="0"/>
                    <a:pt x="109166" y="0"/>
                  </a:cubicBezTo>
                  <a:close/>
                </a:path>
              </a:pathLst>
            </a:custGeom>
            <a:solidFill>
              <a:srgbClr val="A16FA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569679" cy="265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62499" y="5079269"/>
            <a:ext cx="2163001" cy="828977"/>
            <a:chOff x="0" y="0"/>
            <a:chExt cx="569679" cy="21833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69679" cy="218331"/>
            </a:xfrm>
            <a:custGeom>
              <a:avLst/>
              <a:gdLst/>
              <a:ahLst/>
              <a:cxnLst/>
              <a:rect l="l" t="t" r="r" b="b"/>
              <a:pathLst>
                <a:path w="569679" h="218331">
                  <a:moveTo>
                    <a:pt x="109166" y="0"/>
                  </a:moveTo>
                  <a:lnTo>
                    <a:pt x="460514" y="0"/>
                  </a:lnTo>
                  <a:cubicBezTo>
                    <a:pt x="489466" y="0"/>
                    <a:pt x="517233" y="11501"/>
                    <a:pt x="537706" y="31974"/>
                  </a:cubicBezTo>
                  <a:cubicBezTo>
                    <a:pt x="558178" y="52446"/>
                    <a:pt x="569679" y="80213"/>
                    <a:pt x="569679" y="109166"/>
                  </a:cubicBezTo>
                  <a:lnTo>
                    <a:pt x="569679" y="109166"/>
                  </a:lnTo>
                  <a:cubicBezTo>
                    <a:pt x="569679" y="138118"/>
                    <a:pt x="558178" y="165885"/>
                    <a:pt x="537706" y="186357"/>
                  </a:cubicBezTo>
                  <a:cubicBezTo>
                    <a:pt x="517233" y="206830"/>
                    <a:pt x="489466" y="218331"/>
                    <a:pt x="460514" y="218331"/>
                  </a:cubicBezTo>
                  <a:lnTo>
                    <a:pt x="109166" y="218331"/>
                  </a:lnTo>
                  <a:cubicBezTo>
                    <a:pt x="80213" y="218331"/>
                    <a:pt x="52446" y="206830"/>
                    <a:pt x="31974" y="186357"/>
                  </a:cubicBezTo>
                  <a:cubicBezTo>
                    <a:pt x="11501" y="165885"/>
                    <a:pt x="0" y="138118"/>
                    <a:pt x="0" y="109166"/>
                  </a:cubicBezTo>
                  <a:lnTo>
                    <a:pt x="0" y="109166"/>
                  </a:lnTo>
                  <a:cubicBezTo>
                    <a:pt x="0" y="80213"/>
                    <a:pt x="11501" y="52446"/>
                    <a:pt x="31974" y="31974"/>
                  </a:cubicBezTo>
                  <a:cubicBezTo>
                    <a:pt x="52446" y="11501"/>
                    <a:pt x="80213" y="0"/>
                    <a:pt x="109166" y="0"/>
                  </a:cubicBezTo>
                  <a:close/>
                </a:path>
              </a:pathLst>
            </a:custGeom>
            <a:solidFill>
              <a:srgbClr val="A16FA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569679" cy="265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194226" y="5079269"/>
            <a:ext cx="2163001" cy="828977"/>
            <a:chOff x="0" y="0"/>
            <a:chExt cx="569679" cy="21833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69679" cy="218331"/>
            </a:xfrm>
            <a:custGeom>
              <a:avLst/>
              <a:gdLst/>
              <a:ahLst/>
              <a:cxnLst/>
              <a:rect l="l" t="t" r="r" b="b"/>
              <a:pathLst>
                <a:path w="569679" h="218331">
                  <a:moveTo>
                    <a:pt x="109166" y="0"/>
                  </a:moveTo>
                  <a:lnTo>
                    <a:pt x="460514" y="0"/>
                  </a:lnTo>
                  <a:cubicBezTo>
                    <a:pt x="489466" y="0"/>
                    <a:pt x="517233" y="11501"/>
                    <a:pt x="537706" y="31974"/>
                  </a:cubicBezTo>
                  <a:cubicBezTo>
                    <a:pt x="558178" y="52446"/>
                    <a:pt x="569679" y="80213"/>
                    <a:pt x="569679" y="109166"/>
                  </a:cubicBezTo>
                  <a:lnTo>
                    <a:pt x="569679" y="109166"/>
                  </a:lnTo>
                  <a:cubicBezTo>
                    <a:pt x="569679" y="138118"/>
                    <a:pt x="558178" y="165885"/>
                    <a:pt x="537706" y="186357"/>
                  </a:cubicBezTo>
                  <a:cubicBezTo>
                    <a:pt x="517233" y="206830"/>
                    <a:pt x="489466" y="218331"/>
                    <a:pt x="460514" y="218331"/>
                  </a:cubicBezTo>
                  <a:lnTo>
                    <a:pt x="109166" y="218331"/>
                  </a:lnTo>
                  <a:cubicBezTo>
                    <a:pt x="80213" y="218331"/>
                    <a:pt x="52446" y="206830"/>
                    <a:pt x="31974" y="186357"/>
                  </a:cubicBezTo>
                  <a:cubicBezTo>
                    <a:pt x="11501" y="165885"/>
                    <a:pt x="0" y="138118"/>
                    <a:pt x="0" y="109166"/>
                  </a:cubicBezTo>
                  <a:lnTo>
                    <a:pt x="0" y="109166"/>
                  </a:lnTo>
                  <a:cubicBezTo>
                    <a:pt x="0" y="80213"/>
                    <a:pt x="11501" y="52446"/>
                    <a:pt x="31974" y="31974"/>
                  </a:cubicBezTo>
                  <a:cubicBezTo>
                    <a:pt x="52446" y="11501"/>
                    <a:pt x="80213" y="0"/>
                    <a:pt x="109166" y="0"/>
                  </a:cubicBezTo>
                  <a:close/>
                </a:path>
              </a:pathLst>
            </a:custGeom>
            <a:solidFill>
              <a:srgbClr val="A16FA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69679" cy="265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952775" y="2464565"/>
            <a:ext cx="8382450" cy="123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  <a:spcBef>
                <a:spcPct val="0"/>
              </a:spcBef>
            </a:pPr>
            <a:r>
              <a:rPr lang="en-US" sz="6499" b="1" u="none" strike="noStrike">
                <a:solidFill>
                  <a:srgbClr val="FFFB9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PROJECT GOALS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14206" y="6110478"/>
            <a:ext cx="3796136" cy="763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D9D9D9"/>
                </a:solidFill>
                <a:latin typeface="Aileron"/>
                <a:ea typeface="Aileron"/>
                <a:cs typeface="Aileron"/>
                <a:sym typeface="Aileron"/>
              </a:rPr>
              <a:t>Use the Minimax algorithm for decision making.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92547" y="5179433"/>
            <a:ext cx="1639453" cy="5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Goal 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24273" y="5179433"/>
            <a:ext cx="1639453" cy="5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Goal 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56000" y="5179433"/>
            <a:ext cx="1639453" cy="5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Goal 3</a:t>
            </a:r>
          </a:p>
        </p:txBody>
      </p:sp>
      <p:sp>
        <p:nvSpPr>
          <p:cNvPr id="26" name="Freeform 26"/>
          <p:cNvSpPr/>
          <p:nvPr/>
        </p:nvSpPr>
        <p:spPr>
          <a:xfrm flipV="1">
            <a:off x="-6286500" y="0"/>
            <a:ext cx="7315200" cy="4007391"/>
          </a:xfrm>
          <a:custGeom>
            <a:avLst/>
            <a:gdLst/>
            <a:ahLst/>
            <a:cxnLst/>
            <a:rect l="l" t="t" r="r" b="b"/>
            <a:pathLst>
              <a:path w="7315200" h="4007391">
                <a:moveTo>
                  <a:pt x="0" y="4007391"/>
                </a:moveTo>
                <a:lnTo>
                  <a:pt x="7315200" y="4007391"/>
                </a:lnTo>
                <a:lnTo>
                  <a:pt x="7315200" y="0"/>
                </a:lnTo>
                <a:lnTo>
                  <a:pt x="0" y="0"/>
                </a:lnTo>
                <a:lnTo>
                  <a:pt x="0" y="400739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7259300" y="6259378"/>
            <a:ext cx="7315200" cy="4007391"/>
          </a:xfrm>
          <a:custGeom>
            <a:avLst/>
            <a:gdLst/>
            <a:ahLst/>
            <a:cxnLst/>
            <a:rect l="l" t="t" r="r" b="b"/>
            <a:pathLst>
              <a:path w="7315200" h="4007391">
                <a:moveTo>
                  <a:pt x="0" y="0"/>
                </a:moveTo>
                <a:lnTo>
                  <a:pt x="7315200" y="0"/>
                </a:lnTo>
                <a:lnTo>
                  <a:pt x="7315200" y="4007392"/>
                </a:lnTo>
                <a:lnTo>
                  <a:pt x="0" y="4007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7245932" y="6110478"/>
            <a:ext cx="3796136" cy="115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D9D9D9"/>
                </a:solidFill>
                <a:latin typeface="Aileron"/>
                <a:ea typeface="Aileron"/>
                <a:cs typeface="Aileron"/>
                <a:sym typeface="Aileron"/>
              </a:rPr>
              <a:t>Evaluate game states using a utility function.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D9D9D9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377658" y="6110478"/>
            <a:ext cx="3796136" cy="763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D9D9D9"/>
                </a:solidFill>
                <a:latin typeface="Aileron"/>
                <a:ea typeface="Aileron"/>
                <a:cs typeface="Aileron"/>
                <a:sym typeface="Aileron"/>
              </a:rPr>
              <a:t>Ensure Correct Game Logic and Rules</a:t>
            </a:r>
          </a:p>
        </p:txBody>
      </p:sp>
      <p:sp>
        <p:nvSpPr>
          <p:cNvPr id="30" name="Freeform 30"/>
          <p:cNvSpPr/>
          <p:nvPr/>
        </p:nvSpPr>
        <p:spPr>
          <a:xfrm>
            <a:off x="13761112" y="848780"/>
            <a:ext cx="3192230" cy="3192230"/>
          </a:xfrm>
          <a:custGeom>
            <a:avLst/>
            <a:gdLst/>
            <a:ahLst/>
            <a:cxnLst/>
            <a:rect l="l" t="t" r="r" b="b"/>
            <a:pathLst>
              <a:path w="3192230" h="3192230">
                <a:moveTo>
                  <a:pt x="0" y="0"/>
                </a:moveTo>
                <a:lnTo>
                  <a:pt x="3192230" y="0"/>
                </a:lnTo>
                <a:lnTo>
                  <a:pt x="3192230" y="3192230"/>
                </a:lnTo>
                <a:lnTo>
                  <a:pt x="0" y="3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57144" y="4523476"/>
            <a:ext cx="4660715" cy="3203511"/>
            <a:chOff x="0" y="0"/>
            <a:chExt cx="1227513" cy="843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7513" cy="843723"/>
            </a:xfrm>
            <a:custGeom>
              <a:avLst/>
              <a:gdLst/>
              <a:ahLst/>
              <a:cxnLst/>
              <a:rect l="l" t="t" r="r" b="b"/>
              <a:pathLst>
                <a:path w="1227513" h="843723">
                  <a:moveTo>
                    <a:pt x="59800" y="0"/>
                  </a:moveTo>
                  <a:lnTo>
                    <a:pt x="1167714" y="0"/>
                  </a:lnTo>
                  <a:cubicBezTo>
                    <a:pt x="1200740" y="0"/>
                    <a:pt x="1227513" y="26773"/>
                    <a:pt x="1227513" y="59800"/>
                  </a:cubicBezTo>
                  <a:lnTo>
                    <a:pt x="1227513" y="783923"/>
                  </a:lnTo>
                  <a:cubicBezTo>
                    <a:pt x="1227513" y="799783"/>
                    <a:pt x="1221213" y="814994"/>
                    <a:pt x="1209998" y="826208"/>
                  </a:cubicBezTo>
                  <a:cubicBezTo>
                    <a:pt x="1198784" y="837423"/>
                    <a:pt x="1183574" y="843723"/>
                    <a:pt x="1167714" y="843723"/>
                  </a:cubicBezTo>
                  <a:lnTo>
                    <a:pt x="59800" y="843723"/>
                  </a:lnTo>
                  <a:cubicBezTo>
                    <a:pt x="26773" y="843723"/>
                    <a:pt x="0" y="816950"/>
                    <a:pt x="0" y="783923"/>
                  </a:cubicBezTo>
                  <a:lnTo>
                    <a:pt x="0" y="59800"/>
                  </a:lnTo>
                  <a:cubicBezTo>
                    <a:pt x="0" y="43940"/>
                    <a:pt x="6300" y="28730"/>
                    <a:pt x="17515" y="17515"/>
                  </a:cubicBezTo>
                  <a:cubicBezTo>
                    <a:pt x="28730" y="6300"/>
                    <a:pt x="43940" y="0"/>
                    <a:pt x="59800" y="0"/>
                  </a:cubicBezTo>
                  <a:close/>
                </a:path>
              </a:pathLst>
            </a:custGeom>
            <a:solidFill>
              <a:srgbClr val="411B4D">
                <a:alpha val="4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227513" cy="891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9124950" y="3551571"/>
            <a:ext cx="0" cy="911641"/>
          </a:xfrm>
          <a:prstGeom prst="line">
            <a:avLst/>
          </a:prstGeom>
          <a:ln w="66675" cap="flat">
            <a:solidFill>
              <a:srgbClr val="8D83D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4149663" y="4466352"/>
            <a:ext cx="9988675" cy="0"/>
          </a:xfrm>
          <a:prstGeom prst="line">
            <a:avLst/>
          </a:prstGeom>
          <a:ln w="66675" cap="flat">
            <a:solidFill>
              <a:srgbClr val="8D83D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2408547" y="4108988"/>
            <a:ext cx="3557909" cy="828977"/>
            <a:chOff x="0" y="0"/>
            <a:chExt cx="937062" cy="2183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7062" cy="218331"/>
            </a:xfrm>
            <a:custGeom>
              <a:avLst/>
              <a:gdLst/>
              <a:ahLst/>
              <a:cxnLst/>
              <a:rect l="l" t="t" r="r" b="b"/>
              <a:pathLst>
                <a:path w="937062" h="218331">
                  <a:moveTo>
                    <a:pt x="109166" y="0"/>
                  </a:moveTo>
                  <a:lnTo>
                    <a:pt x="827897" y="0"/>
                  </a:lnTo>
                  <a:cubicBezTo>
                    <a:pt x="856849" y="0"/>
                    <a:pt x="884616" y="11501"/>
                    <a:pt x="905088" y="31974"/>
                  </a:cubicBezTo>
                  <a:cubicBezTo>
                    <a:pt x="925561" y="52446"/>
                    <a:pt x="937062" y="80213"/>
                    <a:pt x="937062" y="109166"/>
                  </a:cubicBezTo>
                  <a:lnTo>
                    <a:pt x="937062" y="109166"/>
                  </a:lnTo>
                  <a:cubicBezTo>
                    <a:pt x="937062" y="138118"/>
                    <a:pt x="925561" y="165885"/>
                    <a:pt x="905088" y="186357"/>
                  </a:cubicBezTo>
                  <a:cubicBezTo>
                    <a:pt x="884616" y="206830"/>
                    <a:pt x="856849" y="218331"/>
                    <a:pt x="827897" y="218331"/>
                  </a:cubicBezTo>
                  <a:lnTo>
                    <a:pt x="109166" y="218331"/>
                  </a:lnTo>
                  <a:cubicBezTo>
                    <a:pt x="80213" y="218331"/>
                    <a:pt x="52446" y="206830"/>
                    <a:pt x="31974" y="186357"/>
                  </a:cubicBezTo>
                  <a:cubicBezTo>
                    <a:pt x="11501" y="165885"/>
                    <a:pt x="0" y="138118"/>
                    <a:pt x="0" y="109166"/>
                  </a:cubicBezTo>
                  <a:lnTo>
                    <a:pt x="0" y="109166"/>
                  </a:lnTo>
                  <a:cubicBezTo>
                    <a:pt x="0" y="80213"/>
                    <a:pt x="11501" y="52446"/>
                    <a:pt x="31974" y="31974"/>
                  </a:cubicBezTo>
                  <a:cubicBezTo>
                    <a:pt x="52446" y="11501"/>
                    <a:pt x="80213" y="0"/>
                    <a:pt x="109166" y="0"/>
                  </a:cubicBezTo>
                  <a:close/>
                </a:path>
              </a:pathLst>
            </a:custGeom>
            <a:solidFill>
              <a:srgbClr val="8D83DF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937062" cy="265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14152" y="4523476"/>
            <a:ext cx="4660715" cy="3203511"/>
            <a:chOff x="0" y="0"/>
            <a:chExt cx="1227513" cy="8437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7513" cy="843723"/>
            </a:xfrm>
            <a:custGeom>
              <a:avLst/>
              <a:gdLst/>
              <a:ahLst/>
              <a:cxnLst/>
              <a:rect l="l" t="t" r="r" b="b"/>
              <a:pathLst>
                <a:path w="1227513" h="843723">
                  <a:moveTo>
                    <a:pt x="59800" y="0"/>
                  </a:moveTo>
                  <a:lnTo>
                    <a:pt x="1167714" y="0"/>
                  </a:lnTo>
                  <a:cubicBezTo>
                    <a:pt x="1200740" y="0"/>
                    <a:pt x="1227513" y="26773"/>
                    <a:pt x="1227513" y="59800"/>
                  </a:cubicBezTo>
                  <a:lnTo>
                    <a:pt x="1227513" y="783923"/>
                  </a:lnTo>
                  <a:cubicBezTo>
                    <a:pt x="1227513" y="799783"/>
                    <a:pt x="1221213" y="814994"/>
                    <a:pt x="1209998" y="826208"/>
                  </a:cubicBezTo>
                  <a:cubicBezTo>
                    <a:pt x="1198784" y="837423"/>
                    <a:pt x="1183574" y="843723"/>
                    <a:pt x="1167714" y="843723"/>
                  </a:cubicBezTo>
                  <a:lnTo>
                    <a:pt x="59800" y="843723"/>
                  </a:lnTo>
                  <a:cubicBezTo>
                    <a:pt x="26773" y="843723"/>
                    <a:pt x="0" y="816950"/>
                    <a:pt x="0" y="783923"/>
                  </a:cubicBezTo>
                  <a:lnTo>
                    <a:pt x="0" y="59800"/>
                  </a:lnTo>
                  <a:cubicBezTo>
                    <a:pt x="0" y="43940"/>
                    <a:pt x="6300" y="28730"/>
                    <a:pt x="17515" y="17515"/>
                  </a:cubicBezTo>
                  <a:cubicBezTo>
                    <a:pt x="28730" y="6300"/>
                    <a:pt x="43940" y="0"/>
                    <a:pt x="59800" y="0"/>
                  </a:cubicBezTo>
                  <a:close/>
                </a:path>
              </a:pathLst>
            </a:custGeom>
            <a:solidFill>
              <a:srgbClr val="411B4D">
                <a:alpha val="42745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27513" cy="891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365555" y="4108988"/>
            <a:ext cx="3557909" cy="828977"/>
            <a:chOff x="0" y="0"/>
            <a:chExt cx="937062" cy="2183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37062" cy="218331"/>
            </a:xfrm>
            <a:custGeom>
              <a:avLst/>
              <a:gdLst/>
              <a:ahLst/>
              <a:cxnLst/>
              <a:rect l="l" t="t" r="r" b="b"/>
              <a:pathLst>
                <a:path w="937062" h="218331">
                  <a:moveTo>
                    <a:pt x="109166" y="0"/>
                  </a:moveTo>
                  <a:lnTo>
                    <a:pt x="827897" y="0"/>
                  </a:lnTo>
                  <a:cubicBezTo>
                    <a:pt x="856849" y="0"/>
                    <a:pt x="884616" y="11501"/>
                    <a:pt x="905088" y="31974"/>
                  </a:cubicBezTo>
                  <a:cubicBezTo>
                    <a:pt x="925561" y="52446"/>
                    <a:pt x="937062" y="80213"/>
                    <a:pt x="937062" y="109166"/>
                  </a:cubicBezTo>
                  <a:lnTo>
                    <a:pt x="937062" y="109166"/>
                  </a:lnTo>
                  <a:cubicBezTo>
                    <a:pt x="937062" y="138118"/>
                    <a:pt x="925561" y="165885"/>
                    <a:pt x="905088" y="186357"/>
                  </a:cubicBezTo>
                  <a:cubicBezTo>
                    <a:pt x="884616" y="206830"/>
                    <a:pt x="856849" y="218331"/>
                    <a:pt x="827897" y="218331"/>
                  </a:cubicBezTo>
                  <a:lnTo>
                    <a:pt x="109166" y="218331"/>
                  </a:lnTo>
                  <a:cubicBezTo>
                    <a:pt x="80213" y="218331"/>
                    <a:pt x="52446" y="206830"/>
                    <a:pt x="31974" y="186357"/>
                  </a:cubicBezTo>
                  <a:cubicBezTo>
                    <a:pt x="11501" y="165885"/>
                    <a:pt x="0" y="138118"/>
                    <a:pt x="0" y="109166"/>
                  </a:cubicBezTo>
                  <a:lnTo>
                    <a:pt x="0" y="109166"/>
                  </a:lnTo>
                  <a:cubicBezTo>
                    <a:pt x="0" y="80213"/>
                    <a:pt x="11501" y="52446"/>
                    <a:pt x="31974" y="31974"/>
                  </a:cubicBezTo>
                  <a:cubicBezTo>
                    <a:pt x="52446" y="11501"/>
                    <a:pt x="80213" y="0"/>
                    <a:pt x="109166" y="0"/>
                  </a:cubicBezTo>
                  <a:close/>
                </a:path>
              </a:pathLst>
            </a:custGeom>
            <a:solidFill>
              <a:srgbClr val="8D83DF"/>
            </a:soli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937062" cy="265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770142" y="4523476"/>
            <a:ext cx="4660715" cy="3203511"/>
            <a:chOff x="0" y="0"/>
            <a:chExt cx="1227513" cy="8437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27513" cy="843723"/>
            </a:xfrm>
            <a:custGeom>
              <a:avLst/>
              <a:gdLst/>
              <a:ahLst/>
              <a:cxnLst/>
              <a:rect l="l" t="t" r="r" b="b"/>
              <a:pathLst>
                <a:path w="1227513" h="843723">
                  <a:moveTo>
                    <a:pt x="59800" y="0"/>
                  </a:moveTo>
                  <a:lnTo>
                    <a:pt x="1167714" y="0"/>
                  </a:lnTo>
                  <a:cubicBezTo>
                    <a:pt x="1200740" y="0"/>
                    <a:pt x="1227513" y="26773"/>
                    <a:pt x="1227513" y="59800"/>
                  </a:cubicBezTo>
                  <a:lnTo>
                    <a:pt x="1227513" y="783923"/>
                  </a:lnTo>
                  <a:cubicBezTo>
                    <a:pt x="1227513" y="799783"/>
                    <a:pt x="1221213" y="814994"/>
                    <a:pt x="1209998" y="826208"/>
                  </a:cubicBezTo>
                  <a:cubicBezTo>
                    <a:pt x="1198784" y="837423"/>
                    <a:pt x="1183574" y="843723"/>
                    <a:pt x="1167714" y="843723"/>
                  </a:cubicBezTo>
                  <a:lnTo>
                    <a:pt x="59800" y="843723"/>
                  </a:lnTo>
                  <a:cubicBezTo>
                    <a:pt x="26773" y="843723"/>
                    <a:pt x="0" y="816950"/>
                    <a:pt x="0" y="783923"/>
                  </a:cubicBezTo>
                  <a:lnTo>
                    <a:pt x="0" y="59800"/>
                  </a:lnTo>
                  <a:cubicBezTo>
                    <a:pt x="0" y="43940"/>
                    <a:pt x="6300" y="28730"/>
                    <a:pt x="17515" y="17515"/>
                  </a:cubicBezTo>
                  <a:cubicBezTo>
                    <a:pt x="28730" y="6300"/>
                    <a:pt x="43940" y="0"/>
                    <a:pt x="59800" y="0"/>
                  </a:cubicBezTo>
                  <a:close/>
                </a:path>
              </a:pathLst>
            </a:custGeom>
            <a:solidFill>
              <a:srgbClr val="411B4D">
                <a:alpha val="42745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227513" cy="891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321545" y="4108988"/>
            <a:ext cx="3557909" cy="828977"/>
            <a:chOff x="0" y="0"/>
            <a:chExt cx="937062" cy="2183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37062" cy="218331"/>
            </a:xfrm>
            <a:custGeom>
              <a:avLst/>
              <a:gdLst/>
              <a:ahLst/>
              <a:cxnLst/>
              <a:rect l="l" t="t" r="r" b="b"/>
              <a:pathLst>
                <a:path w="937062" h="218331">
                  <a:moveTo>
                    <a:pt x="109166" y="0"/>
                  </a:moveTo>
                  <a:lnTo>
                    <a:pt x="827897" y="0"/>
                  </a:lnTo>
                  <a:cubicBezTo>
                    <a:pt x="856849" y="0"/>
                    <a:pt x="884616" y="11501"/>
                    <a:pt x="905088" y="31974"/>
                  </a:cubicBezTo>
                  <a:cubicBezTo>
                    <a:pt x="925561" y="52446"/>
                    <a:pt x="937062" y="80213"/>
                    <a:pt x="937062" y="109166"/>
                  </a:cubicBezTo>
                  <a:lnTo>
                    <a:pt x="937062" y="109166"/>
                  </a:lnTo>
                  <a:cubicBezTo>
                    <a:pt x="937062" y="138118"/>
                    <a:pt x="925561" y="165885"/>
                    <a:pt x="905088" y="186357"/>
                  </a:cubicBezTo>
                  <a:cubicBezTo>
                    <a:pt x="884616" y="206830"/>
                    <a:pt x="856849" y="218331"/>
                    <a:pt x="827897" y="218331"/>
                  </a:cubicBezTo>
                  <a:lnTo>
                    <a:pt x="109166" y="218331"/>
                  </a:lnTo>
                  <a:cubicBezTo>
                    <a:pt x="80213" y="218331"/>
                    <a:pt x="52446" y="206830"/>
                    <a:pt x="31974" y="186357"/>
                  </a:cubicBezTo>
                  <a:cubicBezTo>
                    <a:pt x="11501" y="165885"/>
                    <a:pt x="0" y="138118"/>
                    <a:pt x="0" y="109166"/>
                  </a:cubicBezTo>
                  <a:lnTo>
                    <a:pt x="0" y="109166"/>
                  </a:lnTo>
                  <a:cubicBezTo>
                    <a:pt x="0" y="80213"/>
                    <a:pt x="11501" y="52446"/>
                    <a:pt x="31974" y="31974"/>
                  </a:cubicBezTo>
                  <a:cubicBezTo>
                    <a:pt x="52446" y="11501"/>
                    <a:pt x="80213" y="0"/>
                    <a:pt x="109166" y="0"/>
                  </a:cubicBezTo>
                  <a:close/>
                </a:path>
              </a:pathLst>
            </a:custGeom>
            <a:solidFill>
              <a:srgbClr val="8D83DF"/>
            </a:solidFill>
            <a:ln cap="rnd">
              <a:noFill/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937062" cy="265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-6286500" y="6279609"/>
            <a:ext cx="7315200" cy="4007391"/>
          </a:xfrm>
          <a:custGeom>
            <a:avLst/>
            <a:gdLst/>
            <a:ahLst/>
            <a:cxnLst/>
            <a:rect l="l" t="t" r="r" b="b"/>
            <a:pathLst>
              <a:path w="7315200" h="4007391">
                <a:moveTo>
                  <a:pt x="0" y="0"/>
                </a:moveTo>
                <a:lnTo>
                  <a:pt x="7315200" y="0"/>
                </a:lnTo>
                <a:lnTo>
                  <a:pt x="7315200" y="4007391"/>
                </a:lnTo>
                <a:lnTo>
                  <a:pt x="0" y="40073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flipV="1">
            <a:off x="17259300" y="0"/>
            <a:ext cx="7315200" cy="4007391"/>
          </a:xfrm>
          <a:custGeom>
            <a:avLst/>
            <a:gdLst/>
            <a:ahLst/>
            <a:cxnLst/>
            <a:rect l="l" t="t" r="r" b="b"/>
            <a:pathLst>
              <a:path w="7315200" h="4007391">
                <a:moveTo>
                  <a:pt x="0" y="4007391"/>
                </a:moveTo>
                <a:lnTo>
                  <a:pt x="7315200" y="4007391"/>
                </a:lnTo>
                <a:lnTo>
                  <a:pt x="7315200" y="0"/>
                </a:lnTo>
                <a:lnTo>
                  <a:pt x="0" y="0"/>
                </a:lnTo>
                <a:lnTo>
                  <a:pt x="0" y="400739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3389777" y="7942751"/>
            <a:ext cx="1422511" cy="1422511"/>
            <a:chOff x="0" y="0"/>
            <a:chExt cx="1896682" cy="1896682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896682" cy="1896682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D83DF">
                  <a:alpha val="42745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556938" y="425513"/>
              <a:ext cx="865403" cy="1045657"/>
            </a:xfrm>
            <a:custGeom>
              <a:avLst/>
              <a:gdLst/>
              <a:ahLst/>
              <a:cxnLst/>
              <a:rect l="l" t="t" r="r" b="b"/>
              <a:pathLst>
                <a:path w="865403" h="1045657">
                  <a:moveTo>
                    <a:pt x="0" y="0"/>
                  </a:moveTo>
                  <a:lnTo>
                    <a:pt x="865402" y="0"/>
                  </a:lnTo>
                  <a:lnTo>
                    <a:pt x="865402" y="1045656"/>
                  </a:lnTo>
                  <a:lnTo>
                    <a:pt x="0" y="1045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3268188" y="7942751"/>
            <a:ext cx="1422511" cy="1422511"/>
            <a:chOff x="0" y="0"/>
            <a:chExt cx="1896682" cy="1896682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896682" cy="1896682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D83DF">
                  <a:alpha val="42745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494825" y="494825"/>
              <a:ext cx="907032" cy="907032"/>
            </a:xfrm>
            <a:custGeom>
              <a:avLst/>
              <a:gdLst/>
              <a:ahLst/>
              <a:cxnLst/>
              <a:rect l="l" t="t" r="r" b="b"/>
              <a:pathLst>
                <a:path w="907032" h="907032">
                  <a:moveTo>
                    <a:pt x="0" y="0"/>
                  </a:moveTo>
                  <a:lnTo>
                    <a:pt x="907032" y="0"/>
                  </a:lnTo>
                  <a:lnTo>
                    <a:pt x="907032" y="907032"/>
                  </a:lnTo>
                  <a:lnTo>
                    <a:pt x="0" y="907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35" name="Group 35"/>
          <p:cNvGrpSpPr/>
          <p:nvPr/>
        </p:nvGrpSpPr>
        <p:grpSpPr>
          <a:xfrm>
            <a:off x="8328716" y="8012737"/>
            <a:ext cx="1422511" cy="1422511"/>
            <a:chOff x="0" y="0"/>
            <a:chExt cx="1896682" cy="1896682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896682" cy="1896682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8D83DF">
                  <a:alpha val="42745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583144" y="506274"/>
              <a:ext cx="844883" cy="907032"/>
            </a:xfrm>
            <a:custGeom>
              <a:avLst/>
              <a:gdLst/>
              <a:ahLst/>
              <a:cxnLst/>
              <a:rect l="l" t="t" r="r" b="b"/>
              <a:pathLst>
                <a:path w="844883" h="907032">
                  <a:moveTo>
                    <a:pt x="0" y="0"/>
                  </a:moveTo>
                  <a:lnTo>
                    <a:pt x="844882" y="0"/>
                  </a:lnTo>
                  <a:lnTo>
                    <a:pt x="844882" y="907032"/>
                  </a:lnTo>
                  <a:lnTo>
                    <a:pt x="0" y="907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0" name="TextBox 40"/>
          <p:cNvSpPr txBox="1"/>
          <p:nvPr/>
        </p:nvSpPr>
        <p:spPr>
          <a:xfrm>
            <a:off x="5246919" y="1215025"/>
            <a:ext cx="7794162" cy="131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59"/>
              </a:lnSpc>
              <a:spcBef>
                <a:spcPct val="0"/>
              </a:spcBef>
            </a:pPr>
            <a:r>
              <a:rPr lang="en-US" sz="6899" b="1" u="none" strike="noStrike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METHODOLOGY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94813" y="4260931"/>
            <a:ext cx="3185377" cy="37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Game Representation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573895" y="4316784"/>
            <a:ext cx="3102110" cy="365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St</a:t>
            </a:r>
            <a:r>
              <a:rPr lang="en-US" sz="2100" b="1" u="none" strike="noStrik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ate Space Definition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502520" y="4228202"/>
            <a:ext cx="3266713" cy="5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Move G</a:t>
            </a:r>
            <a:r>
              <a:rPr lang="en-US" sz="3000" b="1" u="none" strike="noStrik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eneration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042737" y="5185099"/>
            <a:ext cx="4289529" cy="1990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2EEF4"/>
                </a:solidFill>
                <a:latin typeface="Aileron"/>
                <a:ea typeface="Aileron"/>
                <a:cs typeface="Aileron"/>
                <a:sym typeface="Aileron"/>
              </a:rPr>
              <a:t>The Tic Tac Toe board will be represented using appropriate Python data structures (such as a 3×3 list or array), where each cell indicates an empty position, a human1 move (X), or an Opponent (O).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936475" y="5175574"/>
            <a:ext cx="4416068" cy="1989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2EEF4"/>
                </a:solidFill>
                <a:latin typeface="Aileron"/>
                <a:ea typeface="Aileron"/>
                <a:cs typeface="Aileron"/>
                <a:sym typeface="Aileron"/>
              </a:rPr>
              <a:t>All possible game states will be defined based on the current board configuration. Each state represents a unique arrangement of moves made by the players.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950265" y="5306717"/>
            <a:ext cx="4371223" cy="158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2EEF4"/>
                </a:solidFill>
                <a:latin typeface="Aileron"/>
                <a:ea typeface="Aileron"/>
                <a:cs typeface="Aileron"/>
                <a:sym typeface="Aileron"/>
              </a:rPr>
              <a:t>At each turn, the system will generate all possible valid moves by identifying empty positions on the board.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79832" y="1976757"/>
            <a:ext cx="2163001" cy="828977"/>
            <a:chOff x="0" y="0"/>
            <a:chExt cx="2884002" cy="110530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884002" cy="1105302"/>
              <a:chOff x="0" y="0"/>
              <a:chExt cx="569679" cy="21833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69679" cy="218331"/>
              </a:xfrm>
              <a:custGeom>
                <a:avLst/>
                <a:gdLst/>
                <a:ahLst/>
                <a:cxnLst/>
                <a:rect l="l" t="t" r="r" b="b"/>
                <a:pathLst>
                  <a:path w="569679" h="218331">
                    <a:moveTo>
                      <a:pt x="109166" y="0"/>
                    </a:moveTo>
                    <a:lnTo>
                      <a:pt x="460514" y="0"/>
                    </a:lnTo>
                    <a:cubicBezTo>
                      <a:pt x="489466" y="0"/>
                      <a:pt x="517233" y="11501"/>
                      <a:pt x="537706" y="31974"/>
                    </a:cubicBezTo>
                    <a:cubicBezTo>
                      <a:pt x="558178" y="52446"/>
                      <a:pt x="569679" y="80213"/>
                      <a:pt x="569679" y="109166"/>
                    </a:cubicBezTo>
                    <a:lnTo>
                      <a:pt x="569679" y="109166"/>
                    </a:lnTo>
                    <a:cubicBezTo>
                      <a:pt x="569679" y="138118"/>
                      <a:pt x="558178" y="165885"/>
                      <a:pt x="537706" y="186357"/>
                    </a:cubicBezTo>
                    <a:cubicBezTo>
                      <a:pt x="517233" y="206830"/>
                      <a:pt x="489466" y="218331"/>
                      <a:pt x="460514" y="218331"/>
                    </a:cubicBezTo>
                    <a:lnTo>
                      <a:pt x="109166" y="218331"/>
                    </a:lnTo>
                    <a:cubicBezTo>
                      <a:pt x="80213" y="218331"/>
                      <a:pt x="52446" y="206830"/>
                      <a:pt x="31974" y="186357"/>
                    </a:cubicBezTo>
                    <a:cubicBezTo>
                      <a:pt x="11501" y="165885"/>
                      <a:pt x="0" y="138118"/>
                      <a:pt x="0" y="109166"/>
                    </a:cubicBezTo>
                    <a:lnTo>
                      <a:pt x="0" y="109166"/>
                    </a:lnTo>
                    <a:cubicBezTo>
                      <a:pt x="0" y="80213"/>
                      <a:pt x="11501" y="52446"/>
                      <a:pt x="31974" y="31974"/>
                    </a:cubicBezTo>
                    <a:cubicBezTo>
                      <a:pt x="52446" y="11501"/>
                      <a:pt x="80213" y="0"/>
                      <a:pt x="109166" y="0"/>
                    </a:cubicBezTo>
                    <a:close/>
                  </a:path>
                </a:pathLst>
              </a:custGeom>
              <a:solidFill>
                <a:srgbClr val="A16FA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569679" cy="2659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368937" y="182039"/>
              <a:ext cx="2146128" cy="676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Phase 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09146" y="2908959"/>
            <a:ext cx="4683618" cy="721884"/>
            <a:chOff x="0" y="0"/>
            <a:chExt cx="6244824" cy="96251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244824" cy="962512"/>
              <a:chOff x="0" y="0"/>
              <a:chExt cx="1233545" cy="19012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33545" cy="190126"/>
              </a:xfrm>
              <a:custGeom>
                <a:avLst/>
                <a:gdLst/>
                <a:ahLst/>
                <a:cxnLst/>
                <a:rect l="l" t="t" r="r" b="b"/>
                <a:pathLst>
                  <a:path w="1233545" h="190126">
                    <a:moveTo>
                      <a:pt x="95063" y="0"/>
                    </a:moveTo>
                    <a:lnTo>
                      <a:pt x="1138482" y="0"/>
                    </a:lnTo>
                    <a:cubicBezTo>
                      <a:pt x="1190984" y="0"/>
                      <a:pt x="1233545" y="42561"/>
                      <a:pt x="1233545" y="95063"/>
                    </a:cubicBezTo>
                    <a:lnTo>
                      <a:pt x="1233545" y="95063"/>
                    </a:lnTo>
                    <a:cubicBezTo>
                      <a:pt x="1233545" y="120275"/>
                      <a:pt x="1223530" y="144455"/>
                      <a:pt x="1205702" y="162283"/>
                    </a:cubicBezTo>
                    <a:cubicBezTo>
                      <a:pt x="1187874" y="180110"/>
                      <a:pt x="1163695" y="190126"/>
                      <a:pt x="1138482" y="190126"/>
                    </a:cubicBezTo>
                    <a:lnTo>
                      <a:pt x="95063" y="190126"/>
                    </a:lnTo>
                    <a:cubicBezTo>
                      <a:pt x="42561" y="190126"/>
                      <a:pt x="0" y="147565"/>
                      <a:pt x="0" y="95063"/>
                    </a:cubicBezTo>
                    <a:lnTo>
                      <a:pt x="0" y="95063"/>
                    </a:lnTo>
                    <a:cubicBezTo>
                      <a:pt x="0" y="42561"/>
                      <a:pt x="42561" y="0"/>
                      <a:pt x="9506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1233545" cy="2377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783555" y="174341"/>
              <a:ext cx="4677714" cy="556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b="1">
                  <a:solidFill>
                    <a:srgbClr val="F2EEF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Requi</a:t>
              </a:r>
              <a:r>
                <a:rPr lang="en-US" sz="2500" b="1" u="none" strike="noStrike">
                  <a:solidFill>
                    <a:srgbClr val="F2EEF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rement Analysis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09146" y="6873886"/>
            <a:ext cx="4813726" cy="721884"/>
            <a:chOff x="0" y="0"/>
            <a:chExt cx="6418301" cy="962512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6244824" cy="962512"/>
              <a:chOff x="0" y="0"/>
              <a:chExt cx="1233545" cy="19012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233545" cy="190126"/>
              </a:xfrm>
              <a:custGeom>
                <a:avLst/>
                <a:gdLst/>
                <a:ahLst/>
                <a:cxnLst/>
                <a:rect l="l" t="t" r="r" b="b"/>
                <a:pathLst>
                  <a:path w="1233545" h="190126">
                    <a:moveTo>
                      <a:pt x="95063" y="0"/>
                    </a:moveTo>
                    <a:lnTo>
                      <a:pt x="1138482" y="0"/>
                    </a:lnTo>
                    <a:cubicBezTo>
                      <a:pt x="1190984" y="0"/>
                      <a:pt x="1233545" y="42561"/>
                      <a:pt x="1233545" y="95063"/>
                    </a:cubicBezTo>
                    <a:lnTo>
                      <a:pt x="1233545" y="95063"/>
                    </a:lnTo>
                    <a:cubicBezTo>
                      <a:pt x="1233545" y="120275"/>
                      <a:pt x="1223530" y="144455"/>
                      <a:pt x="1205702" y="162283"/>
                    </a:cubicBezTo>
                    <a:cubicBezTo>
                      <a:pt x="1187874" y="180110"/>
                      <a:pt x="1163695" y="190126"/>
                      <a:pt x="1138482" y="190126"/>
                    </a:cubicBezTo>
                    <a:lnTo>
                      <a:pt x="95063" y="190126"/>
                    </a:lnTo>
                    <a:cubicBezTo>
                      <a:pt x="42561" y="190126"/>
                      <a:pt x="0" y="147565"/>
                      <a:pt x="0" y="95063"/>
                    </a:cubicBezTo>
                    <a:lnTo>
                      <a:pt x="0" y="95063"/>
                    </a:lnTo>
                    <a:cubicBezTo>
                      <a:pt x="0" y="42561"/>
                      <a:pt x="42561" y="0"/>
                      <a:pt x="9506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1233545" cy="2377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318604" y="183866"/>
              <a:ext cx="6099697" cy="503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F2EEF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</a:t>
              </a:r>
              <a:r>
                <a:rPr lang="en-US" sz="2300" b="1" u="none" strike="noStrike">
                  <a:solidFill>
                    <a:srgbClr val="F2EEF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ame Board Implementation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70863" y="2908959"/>
            <a:ext cx="4683618" cy="721884"/>
            <a:chOff x="0" y="0"/>
            <a:chExt cx="6244824" cy="962512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6244824" cy="962512"/>
              <a:chOff x="0" y="0"/>
              <a:chExt cx="1233545" cy="19012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233545" cy="190126"/>
              </a:xfrm>
              <a:custGeom>
                <a:avLst/>
                <a:gdLst/>
                <a:ahLst/>
                <a:cxnLst/>
                <a:rect l="l" t="t" r="r" b="b"/>
                <a:pathLst>
                  <a:path w="1233545" h="190126">
                    <a:moveTo>
                      <a:pt x="95063" y="0"/>
                    </a:moveTo>
                    <a:lnTo>
                      <a:pt x="1138482" y="0"/>
                    </a:lnTo>
                    <a:cubicBezTo>
                      <a:pt x="1190984" y="0"/>
                      <a:pt x="1233545" y="42561"/>
                      <a:pt x="1233545" y="95063"/>
                    </a:cubicBezTo>
                    <a:lnTo>
                      <a:pt x="1233545" y="95063"/>
                    </a:lnTo>
                    <a:cubicBezTo>
                      <a:pt x="1233545" y="120275"/>
                      <a:pt x="1223530" y="144455"/>
                      <a:pt x="1205702" y="162283"/>
                    </a:cubicBezTo>
                    <a:cubicBezTo>
                      <a:pt x="1187874" y="180110"/>
                      <a:pt x="1163695" y="190126"/>
                      <a:pt x="1138482" y="190126"/>
                    </a:cubicBezTo>
                    <a:lnTo>
                      <a:pt x="95063" y="190126"/>
                    </a:lnTo>
                    <a:cubicBezTo>
                      <a:pt x="42561" y="190126"/>
                      <a:pt x="0" y="147565"/>
                      <a:pt x="0" y="95063"/>
                    </a:cubicBezTo>
                    <a:lnTo>
                      <a:pt x="0" y="95063"/>
                    </a:lnTo>
                    <a:cubicBezTo>
                      <a:pt x="0" y="42561"/>
                      <a:pt x="42561" y="0"/>
                      <a:pt x="9506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1233545" cy="2377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59694" y="163334"/>
              <a:ext cx="5794038" cy="556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b="1">
                  <a:solidFill>
                    <a:srgbClr val="F2EEF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</a:t>
              </a:r>
              <a:r>
                <a:rPr lang="en-US" sz="2500" b="1" u="none" strike="noStrike">
                  <a:solidFill>
                    <a:srgbClr val="F2EEF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ystem Design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970863" y="6671693"/>
            <a:ext cx="4683618" cy="721884"/>
            <a:chOff x="0" y="0"/>
            <a:chExt cx="6244824" cy="962512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244824" cy="962512"/>
              <a:chOff x="0" y="0"/>
              <a:chExt cx="1233545" cy="19012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233545" cy="190126"/>
              </a:xfrm>
              <a:custGeom>
                <a:avLst/>
                <a:gdLst/>
                <a:ahLst/>
                <a:cxnLst/>
                <a:rect l="l" t="t" r="r" b="b"/>
                <a:pathLst>
                  <a:path w="1233545" h="190126">
                    <a:moveTo>
                      <a:pt x="95063" y="0"/>
                    </a:moveTo>
                    <a:lnTo>
                      <a:pt x="1138482" y="0"/>
                    </a:lnTo>
                    <a:cubicBezTo>
                      <a:pt x="1190984" y="0"/>
                      <a:pt x="1233545" y="42561"/>
                      <a:pt x="1233545" y="95063"/>
                    </a:cubicBezTo>
                    <a:lnTo>
                      <a:pt x="1233545" y="95063"/>
                    </a:lnTo>
                    <a:cubicBezTo>
                      <a:pt x="1233545" y="120275"/>
                      <a:pt x="1223530" y="144455"/>
                      <a:pt x="1205702" y="162283"/>
                    </a:cubicBezTo>
                    <a:cubicBezTo>
                      <a:pt x="1187874" y="180110"/>
                      <a:pt x="1163695" y="190126"/>
                      <a:pt x="1138482" y="190126"/>
                    </a:cubicBezTo>
                    <a:lnTo>
                      <a:pt x="95063" y="190126"/>
                    </a:lnTo>
                    <a:cubicBezTo>
                      <a:pt x="42561" y="190126"/>
                      <a:pt x="0" y="147565"/>
                      <a:pt x="0" y="95063"/>
                    </a:cubicBezTo>
                    <a:lnTo>
                      <a:pt x="0" y="95063"/>
                    </a:lnTo>
                    <a:cubicBezTo>
                      <a:pt x="0" y="42561"/>
                      <a:pt x="42561" y="0"/>
                      <a:pt x="9506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1233545" cy="2377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336741" y="205879"/>
              <a:ext cx="5908082" cy="503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300" b="1">
                  <a:solidFill>
                    <a:srgbClr val="F2EEF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Rul</a:t>
              </a:r>
              <a:r>
                <a:rPr lang="en-US" sz="2300" b="1" u="none" strike="noStrike">
                  <a:solidFill>
                    <a:srgbClr val="F2EEF4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 and Logic Development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987954" y="3736977"/>
            <a:ext cx="4649347" cy="1406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D9D9D9"/>
                </a:solidFill>
                <a:latin typeface="Aileron"/>
                <a:ea typeface="Aileron"/>
                <a:cs typeface="Aileron"/>
                <a:sym typeface="Aileron"/>
              </a:rPr>
              <a:t>Identify project requirements, including game rules, player interaction, AI behavior, and system constraints based on course objectives.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332684" y="106361"/>
            <a:ext cx="5994158" cy="153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199"/>
              </a:lnSpc>
              <a:spcBef>
                <a:spcPct val="0"/>
              </a:spcBef>
            </a:pPr>
            <a:r>
              <a:rPr lang="en-US" sz="7999" b="1" u="none" strike="noStrike">
                <a:solidFill>
                  <a:srgbClr val="FFFB9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PROCESS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809146" y="5737941"/>
            <a:ext cx="2163001" cy="828977"/>
            <a:chOff x="0" y="0"/>
            <a:chExt cx="2884002" cy="1105302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884002" cy="1105302"/>
              <a:chOff x="0" y="0"/>
              <a:chExt cx="569679" cy="218331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69679" cy="218331"/>
              </a:xfrm>
              <a:custGeom>
                <a:avLst/>
                <a:gdLst/>
                <a:ahLst/>
                <a:cxnLst/>
                <a:rect l="l" t="t" r="r" b="b"/>
                <a:pathLst>
                  <a:path w="569679" h="218331">
                    <a:moveTo>
                      <a:pt x="109166" y="0"/>
                    </a:moveTo>
                    <a:lnTo>
                      <a:pt x="460514" y="0"/>
                    </a:lnTo>
                    <a:cubicBezTo>
                      <a:pt x="489466" y="0"/>
                      <a:pt x="517233" y="11501"/>
                      <a:pt x="537706" y="31974"/>
                    </a:cubicBezTo>
                    <a:cubicBezTo>
                      <a:pt x="558178" y="52446"/>
                      <a:pt x="569679" y="80213"/>
                      <a:pt x="569679" y="109166"/>
                    </a:cubicBezTo>
                    <a:lnTo>
                      <a:pt x="569679" y="109166"/>
                    </a:lnTo>
                    <a:cubicBezTo>
                      <a:pt x="569679" y="138118"/>
                      <a:pt x="558178" y="165885"/>
                      <a:pt x="537706" y="186357"/>
                    </a:cubicBezTo>
                    <a:cubicBezTo>
                      <a:pt x="517233" y="206830"/>
                      <a:pt x="489466" y="218331"/>
                      <a:pt x="460514" y="218331"/>
                    </a:cubicBezTo>
                    <a:lnTo>
                      <a:pt x="109166" y="218331"/>
                    </a:lnTo>
                    <a:cubicBezTo>
                      <a:pt x="80213" y="218331"/>
                      <a:pt x="52446" y="206830"/>
                      <a:pt x="31974" y="186357"/>
                    </a:cubicBezTo>
                    <a:cubicBezTo>
                      <a:pt x="11501" y="165885"/>
                      <a:pt x="0" y="138118"/>
                      <a:pt x="0" y="109166"/>
                    </a:cubicBezTo>
                    <a:lnTo>
                      <a:pt x="0" y="109166"/>
                    </a:lnTo>
                    <a:cubicBezTo>
                      <a:pt x="0" y="80213"/>
                      <a:pt x="11501" y="52446"/>
                      <a:pt x="31974" y="31974"/>
                    </a:cubicBezTo>
                    <a:cubicBezTo>
                      <a:pt x="52446" y="11501"/>
                      <a:pt x="80213" y="0"/>
                      <a:pt x="109166" y="0"/>
                    </a:cubicBezTo>
                    <a:close/>
                  </a:path>
                </a:pathLst>
              </a:custGeom>
              <a:solidFill>
                <a:srgbClr val="A16FA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569679" cy="2659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368937" y="182039"/>
              <a:ext cx="2146128" cy="676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Phase 2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970863" y="1976757"/>
            <a:ext cx="2163001" cy="828977"/>
            <a:chOff x="0" y="0"/>
            <a:chExt cx="2884002" cy="1105302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2884002" cy="1105302"/>
              <a:chOff x="0" y="0"/>
              <a:chExt cx="569679" cy="218331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569679" cy="218331"/>
              </a:xfrm>
              <a:custGeom>
                <a:avLst/>
                <a:gdLst/>
                <a:ahLst/>
                <a:cxnLst/>
                <a:rect l="l" t="t" r="r" b="b"/>
                <a:pathLst>
                  <a:path w="569679" h="218331">
                    <a:moveTo>
                      <a:pt x="109166" y="0"/>
                    </a:moveTo>
                    <a:lnTo>
                      <a:pt x="460514" y="0"/>
                    </a:lnTo>
                    <a:cubicBezTo>
                      <a:pt x="489466" y="0"/>
                      <a:pt x="517233" y="11501"/>
                      <a:pt x="537706" y="31974"/>
                    </a:cubicBezTo>
                    <a:cubicBezTo>
                      <a:pt x="558178" y="52446"/>
                      <a:pt x="569679" y="80213"/>
                      <a:pt x="569679" y="109166"/>
                    </a:cubicBezTo>
                    <a:lnTo>
                      <a:pt x="569679" y="109166"/>
                    </a:lnTo>
                    <a:cubicBezTo>
                      <a:pt x="569679" y="138118"/>
                      <a:pt x="558178" y="165885"/>
                      <a:pt x="537706" y="186357"/>
                    </a:cubicBezTo>
                    <a:cubicBezTo>
                      <a:pt x="517233" y="206830"/>
                      <a:pt x="489466" y="218331"/>
                      <a:pt x="460514" y="218331"/>
                    </a:cubicBezTo>
                    <a:lnTo>
                      <a:pt x="109166" y="218331"/>
                    </a:lnTo>
                    <a:cubicBezTo>
                      <a:pt x="80213" y="218331"/>
                      <a:pt x="52446" y="206830"/>
                      <a:pt x="31974" y="186357"/>
                    </a:cubicBezTo>
                    <a:cubicBezTo>
                      <a:pt x="11501" y="165885"/>
                      <a:pt x="0" y="138118"/>
                      <a:pt x="0" y="109166"/>
                    </a:cubicBezTo>
                    <a:lnTo>
                      <a:pt x="0" y="109166"/>
                    </a:lnTo>
                    <a:cubicBezTo>
                      <a:pt x="0" y="80213"/>
                      <a:pt x="11501" y="52446"/>
                      <a:pt x="31974" y="31974"/>
                    </a:cubicBezTo>
                    <a:cubicBezTo>
                      <a:pt x="52446" y="11501"/>
                      <a:pt x="80213" y="0"/>
                      <a:pt x="109166" y="0"/>
                    </a:cubicBezTo>
                    <a:close/>
                  </a:path>
                </a:pathLst>
              </a:custGeom>
              <a:solidFill>
                <a:srgbClr val="A16FAF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47625"/>
                <a:ext cx="569679" cy="2659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368937" y="182039"/>
              <a:ext cx="2146128" cy="676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Phase 3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970863" y="5737941"/>
            <a:ext cx="2163001" cy="828977"/>
            <a:chOff x="0" y="0"/>
            <a:chExt cx="2884002" cy="1105302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2884002" cy="1105302"/>
              <a:chOff x="0" y="0"/>
              <a:chExt cx="569679" cy="218331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569679" cy="218331"/>
              </a:xfrm>
              <a:custGeom>
                <a:avLst/>
                <a:gdLst/>
                <a:ahLst/>
                <a:cxnLst/>
                <a:rect l="l" t="t" r="r" b="b"/>
                <a:pathLst>
                  <a:path w="569679" h="218331">
                    <a:moveTo>
                      <a:pt x="109166" y="0"/>
                    </a:moveTo>
                    <a:lnTo>
                      <a:pt x="460514" y="0"/>
                    </a:lnTo>
                    <a:cubicBezTo>
                      <a:pt x="489466" y="0"/>
                      <a:pt x="517233" y="11501"/>
                      <a:pt x="537706" y="31974"/>
                    </a:cubicBezTo>
                    <a:cubicBezTo>
                      <a:pt x="558178" y="52446"/>
                      <a:pt x="569679" y="80213"/>
                      <a:pt x="569679" y="109166"/>
                    </a:cubicBezTo>
                    <a:lnTo>
                      <a:pt x="569679" y="109166"/>
                    </a:lnTo>
                    <a:cubicBezTo>
                      <a:pt x="569679" y="138118"/>
                      <a:pt x="558178" y="165885"/>
                      <a:pt x="537706" y="186357"/>
                    </a:cubicBezTo>
                    <a:cubicBezTo>
                      <a:pt x="517233" y="206830"/>
                      <a:pt x="489466" y="218331"/>
                      <a:pt x="460514" y="218331"/>
                    </a:cubicBezTo>
                    <a:lnTo>
                      <a:pt x="109166" y="218331"/>
                    </a:lnTo>
                    <a:cubicBezTo>
                      <a:pt x="80213" y="218331"/>
                      <a:pt x="52446" y="206830"/>
                      <a:pt x="31974" y="186357"/>
                    </a:cubicBezTo>
                    <a:cubicBezTo>
                      <a:pt x="11501" y="165885"/>
                      <a:pt x="0" y="138118"/>
                      <a:pt x="0" y="109166"/>
                    </a:cubicBezTo>
                    <a:lnTo>
                      <a:pt x="0" y="109166"/>
                    </a:lnTo>
                    <a:cubicBezTo>
                      <a:pt x="0" y="80213"/>
                      <a:pt x="11501" y="52446"/>
                      <a:pt x="31974" y="31974"/>
                    </a:cubicBezTo>
                    <a:cubicBezTo>
                      <a:pt x="52446" y="11501"/>
                      <a:pt x="80213" y="0"/>
                      <a:pt x="109166" y="0"/>
                    </a:cubicBezTo>
                    <a:close/>
                  </a:path>
                </a:pathLst>
              </a:custGeom>
              <a:solidFill>
                <a:srgbClr val="A16FAF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47625"/>
                <a:ext cx="569679" cy="2659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368937" y="182039"/>
              <a:ext cx="2146128" cy="676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Phase 4</a:t>
              </a: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2987954" y="7652921"/>
            <a:ext cx="3537239" cy="1406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D9D9D9"/>
                </a:solidFill>
                <a:latin typeface="Aileron"/>
                <a:ea typeface="Aileron"/>
                <a:cs typeface="Aileron"/>
                <a:sym typeface="Aileron"/>
              </a:rPr>
              <a:t>Implement the Tic Tac Toe board using Python data structures and define symbols for human and AI players.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196518" y="3687993"/>
            <a:ext cx="4232307" cy="1758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D9D9D9"/>
                </a:solidFill>
                <a:latin typeface="Aileron"/>
                <a:ea typeface="Aileron"/>
                <a:cs typeface="Aileron"/>
                <a:sym typeface="Aileron"/>
              </a:rPr>
              <a:t>Design the overall structure of the game, including board layout, turn management, and interaction between the human player and AI agent.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144000" y="7450728"/>
            <a:ext cx="4170523" cy="1406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D9D9D9"/>
                </a:solidFill>
                <a:latin typeface="Aileron"/>
                <a:ea typeface="Aileron"/>
                <a:cs typeface="Aileron"/>
                <a:sym typeface="Aileron"/>
              </a:rPr>
              <a:t>Develop logic for validating moves, switching turns, detecting win conditions, and handling draw scenarios.</a:t>
            </a:r>
          </a:p>
        </p:txBody>
      </p:sp>
      <p:sp>
        <p:nvSpPr>
          <p:cNvPr id="48" name="Freeform 48"/>
          <p:cNvSpPr/>
          <p:nvPr/>
        </p:nvSpPr>
        <p:spPr>
          <a:xfrm flipV="1">
            <a:off x="-6286500" y="19431"/>
            <a:ext cx="7315200" cy="4007391"/>
          </a:xfrm>
          <a:custGeom>
            <a:avLst/>
            <a:gdLst/>
            <a:ahLst/>
            <a:cxnLst/>
            <a:rect l="l" t="t" r="r" b="b"/>
            <a:pathLst>
              <a:path w="7315200" h="4007391">
                <a:moveTo>
                  <a:pt x="0" y="4007391"/>
                </a:moveTo>
                <a:lnTo>
                  <a:pt x="7315200" y="4007391"/>
                </a:lnTo>
                <a:lnTo>
                  <a:pt x="7315200" y="0"/>
                </a:lnTo>
                <a:lnTo>
                  <a:pt x="0" y="0"/>
                </a:lnTo>
                <a:lnTo>
                  <a:pt x="0" y="400739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7259300" y="6279609"/>
            <a:ext cx="7315200" cy="4007391"/>
          </a:xfrm>
          <a:custGeom>
            <a:avLst/>
            <a:gdLst/>
            <a:ahLst/>
            <a:cxnLst/>
            <a:rect l="l" t="t" r="r" b="b"/>
            <a:pathLst>
              <a:path w="7315200" h="4007391">
                <a:moveTo>
                  <a:pt x="0" y="0"/>
                </a:moveTo>
                <a:lnTo>
                  <a:pt x="7315200" y="0"/>
                </a:lnTo>
                <a:lnTo>
                  <a:pt x="7315200" y="4007391"/>
                </a:lnTo>
                <a:lnTo>
                  <a:pt x="0" y="40073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14600329" y="4943082"/>
            <a:ext cx="1778404" cy="1778404"/>
          </a:xfrm>
          <a:custGeom>
            <a:avLst/>
            <a:gdLst/>
            <a:ahLst/>
            <a:cxnLst/>
            <a:rect l="l" t="t" r="r" b="b"/>
            <a:pathLst>
              <a:path w="1778404" h="1778404">
                <a:moveTo>
                  <a:pt x="0" y="0"/>
                </a:moveTo>
                <a:lnTo>
                  <a:pt x="1778404" y="0"/>
                </a:lnTo>
                <a:lnTo>
                  <a:pt x="1778404" y="1778404"/>
                </a:lnTo>
                <a:lnTo>
                  <a:pt x="0" y="1778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3893416" y="795131"/>
            <a:ext cx="3192230" cy="3192230"/>
          </a:xfrm>
          <a:custGeom>
            <a:avLst/>
            <a:gdLst/>
            <a:ahLst/>
            <a:cxnLst/>
            <a:rect l="l" t="t" r="r" b="b"/>
            <a:pathLst>
              <a:path w="3192230" h="3192230">
                <a:moveTo>
                  <a:pt x="0" y="0"/>
                </a:moveTo>
                <a:lnTo>
                  <a:pt x="3192230" y="0"/>
                </a:lnTo>
                <a:lnTo>
                  <a:pt x="3192230" y="3192230"/>
                </a:lnTo>
                <a:lnTo>
                  <a:pt x="0" y="3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173724" y="1028700"/>
            <a:ext cx="6181616" cy="8229600"/>
            <a:chOff x="0" y="0"/>
            <a:chExt cx="1628080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8080" cy="2167467"/>
            </a:xfrm>
            <a:custGeom>
              <a:avLst/>
              <a:gdLst/>
              <a:ahLst/>
              <a:cxnLst/>
              <a:rect l="l" t="t" r="r" b="b"/>
              <a:pathLst>
                <a:path w="1628080" h="2167467">
                  <a:moveTo>
                    <a:pt x="45087" y="0"/>
                  </a:moveTo>
                  <a:lnTo>
                    <a:pt x="1582993" y="0"/>
                  </a:lnTo>
                  <a:cubicBezTo>
                    <a:pt x="1607894" y="0"/>
                    <a:pt x="1628080" y="20186"/>
                    <a:pt x="1628080" y="45087"/>
                  </a:cubicBezTo>
                  <a:lnTo>
                    <a:pt x="1628080" y="2122380"/>
                  </a:lnTo>
                  <a:cubicBezTo>
                    <a:pt x="1628080" y="2134338"/>
                    <a:pt x="1623330" y="2145806"/>
                    <a:pt x="1614874" y="2154261"/>
                  </a:cubicBezTo>
                  <a:cubicBezTo>
                    <a:pt x="1606419" y="2162717"/>
                    <a:pt x="1594951" y="2167467"/>
                    <a:pt x="1582993" y="2167467"/>
                  </a:cubicBezTo>
                  <a:lnTo>
                    <a:pt x="45087" y="2167467"/>
                  </a:lnTo>
                  <a:cubicBezTo>
                    <a:pt x="33129" y="2167467"/>
                    <a:pt x="21661" y="2162717"/>
                    <a:pt x="13206" y="2154261"/>
                  </a:cubicBezTo>
                  <a:cubicBezTo>
                    <a:pt x="4750" y="2145806"/>
                    <a:pt x="0" y="2134338"/>
                    <a:pt x="0" y="2122380"/>
                  </a:cubicBezTo>
                  <a:lnTo>
                    <a:pt x="0" y="45087"/>
                  </a:lnTo>
                  <a:cubicBezTo>
                    <a:pt x="0" y="33129"/>
                    <a:pt x="4750" y="21661"/>
                    <a:pt x="13206" y="13206"/>
                  </a:cubicBezTo>
                  <a:cubicBezTo>
                    <a:pt x="21661" y="4750"/>
                    <a:pt x="33129" y="0"/>
                    <a:pt x="45087" y="0"/>
                  </a:cubicBezTo>
                  <a:close/>
                </a:path>
              </a:pathLst>
            </a:custGeom>
            <a:solidFill>
              <a:srgbClr val="411B4D">
                <a:alpha val="4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28080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-6286500" y="6279609"/>
            <a:ext cx="7315200" cy="4007391"/>
          </a:xfrm>
          <a:custGeom>
            <a:avLst/>
            <a:gdLst/>
            <a:ahLst/>
            <a:cxnLst/>
            <a:rect l="l" t="t" r="r" b="b"/>
            <a:pathLst>
              <a:path w="7315200" h="4007391">
                <a:moveTo>
                  <a:pt x="7315200" y="0"/>
                </a:moveTo>
                <a:lnTo>
                  <a:pt x="0" y="0"/>
                </a:lnTo>
                <a:lnTo>
                  <a:pt x="0" y="4007391"/>
                </a:lnTo>
                <a:lnTo>
                  <a:pt x="7315200" y="400739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17259300" y="-169450"/>
            <a:ext cx="7315200" cy="4007391"/>
          </a:xfrm>
          <a:custGeom>
            <a:avLst/>
            <a:gdLst/>
            <a:ahLst/>
            <a:cxnLst/>
            <a:rect l="l" t="t" r="r" b="b"/>
            <a:pathLst>
              <a:path w="7315200" h="4007391">
                <a:moveTo>
                  <a:pt x="7315200" y="4007392"/>
                </a:moveTo>
                <a:lnTo>
                  <a:pt x="0" y="4007392"/>
                </a:lnTo>
                <a:lnTo>
                  <a:pt x="0" y="0"/>
                </a:lnTo>
                <a:lnTo>
                  <a:pt x="7315200" y="0"/>
                </a:lnTo>
                <a:lnTo>
                  <a:pt x="7315200" y="400739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442411" y="1834246"/>
            <a:ext cx="5644242" cy="6246144"/>
          </a:xfrm>
          <a:custGeom>
            <a:avLst/>
            <a:gdLst/>
            <a:ahLst/>
            <a:cxnLst/>
            <a:rect l="l" t="t" r="r" b="b"/>
            <a:pathLst>
              <a:path w="5644242" h="6246144">
                <a:moveTo>
                  <a:pt x="0" y="0"/>
                </a:moveTo>
                <a:lnTo>
                  <a:pt x="5644243" y="0"/>
                </a:lnTo>
                <a:lnTo>
                  <a:pt x="5644243" y="6246144"/>
                </a:lnTo>
                <a:lnTo>
                  <a:pt x="0" y="6246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31" r="-533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65867" y="4460413"/>
            <a:ext cx="7235458" cy="2734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53" lvl="1" indent="-280677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FFEBFB"/>
                </a:solidFill>
                <a:latin typeface="Aileron"/>
                <a:ea typeface="Aileron"/>
                <a:cs typeface="Aileron"/>
                <a:sym typeface="Aileron"/>
              </a:rPr>
              <a:t>W</a:t>
            </a:r>
            <a:r>
              <a:rPr lang="en-US" sz="2600" u="none" strike="noStrike">
                <a:solidFill>
                  <a:srgbClr val="FFEBFB"/>
                </a:solidFill>
                <a:latin typeface="Aileron"/>
                <a:ea typeface="Aileron"/>
                <a:cs typeface="Aileron"/>
                <a:sym typeface="Aileron"/>
              </a:rPr>
              <a:t>orking Python Tic Tac Toe game</a:t>
            </a:r>
          </a:p>
          <a:p>
            <a:pPr marL="561353" lvl="1" indent="-280677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u="none" strike="noStrike">
                <a:solidFill>
                  <a:srgbClr val="FFEBFB"/>
                </a:solidFill>
                <a:latin typeface="Aileron"/>
                <a:ea typeface="Aileron"/>
                <a:cs typeface="Aileron"/>
                <a:sym typeface="Aileron"/>
              </a:rPr>
              <a:t>Strategic computer opponent</a:t>
            </a:r>
          </a:p>
          <a:p>
            <a:pPr marL="561353" lvl="1" indent="-280677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u="none" strike="noStrike">
                <a:solidFill>
                  <a:srgbClr val="FFEBFB"/>
                </a:solidFill>
                <a:latin typeface="Aileron"/>
                <a:ea typeface="Aileron"/>
                <a:cs typeface="Aileron"/>
                <a:sym typeface="Aileron"/>
              </a:rPr>
              <a:t>Correct win and draw detection</a:t>
            </a:r>
          </a:p>
          <a:p>
            <a:pPr marL="561353" lvl="1" indent="-280677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u="none" strike="noStrike">
                <a:solidFill>
                  <a:srgbClr val="FFEBFB"/>
                </a:solidFill>
                <a:latin typeface="Aileron"/>
                <a:ea typeface="Aileron"/>
                <a:cs typeface="Aileron"/>
                <a:sym typeface="Aileron"/>
              </a:rPr>
              <a:t>Smooth and reliable performance</a:t>
            </a:r>
          </a:p>
          <a:p>
            <a:pPr marL="561353" lvl="1" indent="-280677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u="none" strike="noStrike">
                <a:solidFill>
                  <a:srgbClr val="FFEBFB"/>
                </a:solidFill>
                <a:latin typeface="Aileron"/>
                <a:ea typeface="Aileron"/>
                <a:cs typeface="Aileron"/>
                <a:sym typeface="Aileron"/>
              </a:rPr>
              <a:t>Well-structured and maintainable code</a:t>
            </a:r>
          </a:p>
          <a:p>
            <a:pPr marL="0" lvl="0" indent="0" algn="just">
              <a:lnSpc>
                <a:spcPts val="3640"/>
              </a:lnSpc>
              <a:spcBef>
                <a:spcPct val="0"/>
              </a:spcBef>
            </a:pPr>
            <a:endParaRPr lang="en-US" sz="2600" u="none" strike="noStrike">
              <a:solidFill>
                <a:srgbClr val="FFEBFB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38240" y="2527300"/>
            <a:ext cx="3450937" cy="131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59"/>
              </a:lnSpc>
              <a:spcBef>
                <a:spcPct val="0"/>
              </a:spcBef>
            </a:pPr>
            <a:r>
              <a:rPr lang="en-US" sz="6899" b="1" u="none" strike="noStrike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RESULT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631310" y="2592741"/>
            <a:ext cx="7627990" cy="153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199"/>
              </a:lnSpc>
              <a:spcBef>
                <a:spcPct val="0"/>
              </a:spcBef>
            </a:pPr>
            <a:r>
              <a:rPr lang="en-US" sz="7999" b="1" u="none" strike="noStrike">
                <a:solidFill>
                  <a:srgbClr val="FFFB9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14449" y="4654516"/>
            <a:ext cx="12844851" cy="438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EBFB"/>
                </a:solidFill>
                <a:latin typeface="Aileron"/>
                <a:ea typeface="Aileron"/>
                <a:cs typeface="Aileron"/>
                <a:sym typeface="Aileron"/>
              </a:rPr>
              <a:t>This pr</a:t>
            </a:r>
            <a:r>
              <a:rPr lang="en-US" sz="2300" u="none" strike="noStrike">
                <a:solidFill>
                  <a:srgbClr val="FFEBFB"/>
                </a:solidFill>
                <a:latin typeface="Aileron"/>
                <a:ea typeface="Aileron"/>
                <a:cs typeface="Aileron"/>
                <a:sym typeface="Aileron"/>
              </a:rPr>
              <a:t>oject successfully demonstrates the development of a Tic Tac Toe game using Python with a structured and logical approach. The system allows a human player to compete against a computer-controlled opponent while correctly following all game rules and conditions.</a:t>
            </a:r>
          </a:p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 u="none" strike="noStrike">
                <a:solidFill>
                  <a:srgbClr val="FFEBFB"/>
                </a:solidFill>
                <a:latin typeface="Aileron"/>
                <a:ea typeface="Aileron"/>
                <a:cs typeface="Aileron"/>
                <a:sym typeface="Aileron"/>
              </a:rPr>
              <a:t>Through this project, key concepts such as problem analysis, algorithmic decision-making, and program design are applied in a practical context. The implementation highlights how logical strategies can be used to create an engaging and reliable game system.</a:t>
            </a:r>
          </a:p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 u="none" strike="noStrike">
                <a:solidFill>
                  <a:srgbClr val="FFEBFB"/>
                </a:solidFill>
                <a:latin typeface="Aileron"/>
                <a:ea typeface="Aileron"/>
                <a:cs typeface="Aileron"/>
                <a:sym typeface="Aileron"/>
              </a:rPr>
              <a:t>Overall, the project meets its objectives and provides a solid foundation for future enhancements, such as adding a graphical interface, multiple difficulty levels, or additional game features. The project is well-suited for academic purposes and effectively demonstrates problem-solving and programming skills.</a:t>
            </a:r>
          </a:p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endParaRPr lang="en-US" sz="2300" u="none" strike="noStrike">
              <a:solidFill>
                <a:srgbClr val="FFEBFB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5" name="Freeform 5"/>
          <p:cNvSpPr/>
          <p:nvPr/>
        </p:nvSpPr>
        <p:spPr>
          <a:xfrm flipV="1">
            <a:off x="-9016663" y="0"/>
            <a:ext cx="10078311" cy="5521071"/>
          </a:xfrm>
          <a:custGeom>
            <a:avLst/>
            <a:gdLst/>
            <a:ahLst/>
            <a:cxnLst/>
            <a:rect l="l" t="t" r="r" b="b"/>
            <a:pathLst>
              <a:path w="10078311" h="5521071">
                <a:moveTo>
                  <a:pt x="0" y="5521071"/>
                </a:moveTo>
                <a:lnTo>
                  <a:pt x="10078312" y="5521071"/>
                </a:lnTo>
                <a:lnTo>
                  <a:pt x="10078312" y="0"/>
                </a:lnTo>
                <a:lnTo>
                  <a:pt x="0" y="0"/>
                </a:lnTo>
                <a:lnTo>
                  <a:pt x="0" y="552107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34803" y="5893887"/>
            <a:ext cx="1550183" cy="1550183"/>
          </a:xfrm>
          <a:custGeom>
            <a:avLst/>
            <a:gdLst/>
            <a:ahLst/>
            <a:cxnLst/>
            <a:rect l="l" t="t" r="r" b="b"/>
            <a:pathLst>
              <a:path w="1550183" h="1550183">
                <a:moveTo>
                  <a:pt x="0" y="0"/>
                </a:moveTo>
                <a:lnTo>
                  <a:pt x="1550183" y="0"/>
                </a:lnTo>
                <a:lnTo>
                  <a:pt x="1550183" y="1550182"/>
                </a:lnTo>
                <a:lnTo>
                  <a:pt x="0" y="1550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414449" y="3003150"/>
            <a:ext cx="1023860" cy="1023860"/>
          </a:xfrm>
          <a:custGeom>
            <a:avLst/>
            <a:gdLst/>
            <a:ahLst/>
            <a:cxnLst/>
            <a:rect l="l" t="t" r="r" b="b"/>
            <a:pathLst>
              <a:path w="1023860" h="1023860">
                <a:moveTo>
                  <a:pt x="0" y="0"/>
                </a:moveTo>
                <a:lnTo>
                  <a:pt x="1023859" y="0"/>
                </a:lnTo>
                <a:lnTo>
                  <a:pt x="1023859" y="1023860"/>
                </a:lnTo>
                <a:lnTo>
                  <a:pt x="0" y="10238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9017" y="322850"/>
            <a:ext cx="3192230" cy="3192230"/>
          </a:xfrm>
          <a:custGeom>
            <a:avLst/>
            <a:gdLst/>
            <a:ahLst/>
            <a:cxnLst/>
            <a:rect l="l" t="t" r="r" b="b"/>
            <a:pathLst>
              <a:path w="3192230" h="3192230">
                <a:moveTo>
                  <a:pt x="0" y="0"/>
                </a:moveTo>
                <a:lnTo>
                  <a:pt x="3192230" y="0"/>
                </a:lnTo>
                <a:lnTo>
                  <a:pt x="3192230" y="3192230"/>
                </a:lnTo>
                <a:lnTo>
                  <a:pt x="0" y="31922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</Words>
  <Application>Microsoft Office PowerPoint</Application>
  <PresentationFormat>Custom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Bernoru</vt:lpstr>
      <vt:lpstr>Aileron</vt:lpstr>
      <vt:lpstr>Aileron Ultra-Bold</vt:lpstr>
      <vt:lpstr>Akzidenz-Grotesk Bold</vt:lpstr>
      <vt:lpstr>Aileron Heavy</vt:lpstr>
      <vt:lpstr>Arial</vt:lpstr>
      <vt:lpstr>Akzidenz-Grotesk Heavy</vt:lpstr>
      <vt:lpstr>Cubao Wide</vt:lpstr>
      <vt:lpstr>Calibri</vt:lpstr>
      <vt:lpstr>Aileron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Black Simple Group Project Presentation</dc:title>
  <dc:creator>Shahariar Shakib</dc:creator>
  <cp:lastModifiedBy>Shahariar Shakib</cp:lastModifiedBy>
  <cp:revision>2</cp:revision>
  <dcterms:created xsi:type="dcterms:W3CDTF">2006-08-16T00:00:00Z</dcterms:created>
  <dcterms:modified xsi:type="dcterms:W3CDTF">2026-01-22T13:40:17Z</dcterms:modified>
  <dc:identifier>DAG9fILPGYM</dc:identifier>
</cp:coreProperties>
</file>